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Lst>
  <p:sldSz cx="18288000" cy="10287000"/>
  <p:notesSz cx="6858000" cy="9144000"/>
  <p:embeddedFontLst>
    <p:embeddedFont>
      <p:font typeface="Aileron Bold" panose="020B0604020202020204" charset="0"/>
      <p:regular r:id="rId30"/>
    </p:embeddedFont>
    <p:embeddedFont>
      <p:font typeface="Aileron Ultra-Bold" panose="020B0604020202020204" charset="0"/>
      <p:regular r:id="rId31"/>
    </p:embeddedFont>
    <p:embeddedFont>
      <p:font typeface="Clear Sans" panose="020B0604020202020204" charset="0"/>
      <p:regular r:id="rId32"/>
    </p:embeddedFont>
    <p:embeddedFont>
      <p:font typeface="Disket Mono Bold" panose="020B0604020202020204" charset="0"/>
      <p:regular r:id="rId33"/>
    </p:embeddedFont>
    <p:embeddedFont>
      <p:font typeface="HK Grotesk" panose="020B0604020202020204" charset="0"/>
      <p:regular r:id="rId34"/>
    </p:embeddedFont>
    <p:embeddedFont>
      <p:font typeface="HK Grotesk Bold" panose="020B0604020202020204" charset="0"/>
      <p:regular r:id="rId35"/>
    </p:embeddedFont>
    <p:embeddedFont>
      <p:font typeface="HK Modular" panose="020B0604020202020204" charset="0"/>
      <p:regular r:id="rId36"/>
    </p:embeddedFont>
    <p:embeddedFont>
      <p:font typeface="Montserrat" panose="00000500000000000000" pitchFamily="2" charset="0"/>
      <p:regular r:id="rId37"/>
    </p:embeddedFont>
    <p:embeddedFont>
      <p:font typeface="Montserrat Bold" panose="00000800000000000000" charset="0"/>
      <p:regular r:id="rId38"/>
    </p:embeddedFont>
    <p:embeddedFont>
      <p:font typeface="Montserrat Medium" panose="00000600000000000000" pitchFamily="2" charset="0"/>
      <p:regular r:id="rId39"/>
    </p:embeddedFont>
    <p:embeddedFont>
      <p:font typeface="TT Autonomous Mono Bold" panose="020B0604020202020204" charset="0"/>
      <p:regular r:id="rId4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32.gif"/><Relationship Id="rId5" Type="http://schemas.openxmlformats.org/officeDocument/2006/relationships/image" Target="../media/image9.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svg"/></Relationships>
</file>

<file path=ppt/slides/_rels/slide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1.svg"/><Relationship Id="rId2" Type="http://schemas.openxmlformats.org/officeDocument/2006/relationships/image" Target="../media/image40.png"/><Relationship Id="rId1" Type="http://schemas.openxmlformats.org/officeDocument/2006/relationships/slideLayout" Target="../slideLayouts/slideLayout7.xml"/><Relationship Id="rId5" Type="http://schemas.openxmlformats.org/officeDocument/2006/relationships/image" Target="../media/image43.gif"/><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3.sv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25.gif"/><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55.gif"/><Relationship Id="rId5" Type="http://schemas.openxmlformats.org/officeDocument/2006/relationships/image" Target="../media/image6.png"/><Relationship Id="rId4" Type="http://schemas.openxmlformats.org/officeDocument/2006/relationships/image" Target="../media/image54.svg"/></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svg"/><Relationship Id="rId10" Type="http://schemas.openxmlformats.org/officeDocument/2006/relationships/image" Target="../media/image6.png"/><Relationship Id="rId4" Type="http://schemas.openxmlformats.org/officeDocument/2006/relationships/image" Target="../media/image2.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gif"/><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8.sv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svg"/><Relationship Id="rId10" Type="http://schemas.openxmlformats.org/officeDocument/2006/relationships/image" Target="../media/image22.svg"/><Relationship Id="rId4" Type="http://schemas.openxmlformats.org/officeDocument/2006/relationships/image" Target="../media/image16.svg"/><Relationship Id="rId9" Type="http://schemas.openxmlformats.org/officeDocument/2006/relationships/image" Target="../media/image21.png"/><Relationship Id="rId14" Type="http://schemas.openxmlformats.org/officeDocument/2006/relationships/image" Target="../media/image26.png"/></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4.png"/><Relationship Id="rId4" Type="http://schemas.openxmlformats.org/officeDocument/2006/relationships/image" Target="../media/image3.svg"/></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3662172" y="4754694"/>
            <a:ext cx="7324344" cy="8229600"/>
          </a:xfrm>
          <a:custGeom>
            <a:avLst/>
            <a:gdLst/>
            <a:ahLst/>
            <a:cxnLst/>
            <a:rect l="l" t="t" r="r" b="b"/>
            <a:pathLst>
              <a:path w="7324344" h="8229600">
                <a:moveTo>
                  <a:pt x="0" y="0"/>
                </a:moveTo>
                <a:lnTo>
                  <a:pt x="7324344" y="0"/>
                </a:lnTo>
                <a:lnTo>
                  <a:pt x="7324344" y="8229600"/>
                </a:lnTo>
                <a:lnTo>
                  <a:pt x="0" y="8229600"/>
                </a:lnTo>
                <a:lnTo>
                  <a:pt x="0" y="0"/>
                </a:lnTo>
                <a:close/>
              </a:path>
            </a:pathLst>
          </a:custGeom>
          <a:blipFill>
            <a:blip r:embed="rId2"/>
            <a:stretch>
              <a:fillRect/>
            </a:stretch>
          </a:blipFill>
        </p:spPr>
        <p:txBody>
          <a:bodyPr/>
          <a:lstStyle/>
          <a:p>
            <a:endParaRPr lang="en-US"/>
          </a:p>
        </p:txBody>
      </p:sp>
      <p:sp>
        <p:nvSpPr>
          <p:cNvPr id="3" name="Freeform 3"/>
          <p:cNvSpPr/>
          <p:nvPr/>
        </p:nvSpPr>
        <p:spPr>
          <a:xfrm>
            <a:off x="10443843" y="7116687"/>
            <a:ext cx="9092142" cy="2390030"/>
          </a:xfrm>
          <a:custGeom>
            <a:avLst/>
            <a:gdLst/>
            <a:ahLst/>
            <a:cxnLst/>
            <a:rect l="l" t="t" r="r" b="b"/>
            <a:pathLst>
              <a:path w="9092142" h="2390030">
                <a:moveTo>
                  <a:pt x="0" y="0"/>
                </a:moveTo>
                <a:lnTo>
                  <a:pt x="9092142" y="0"/>
                </a:lnTo>
                <a:lnTo>
                  <a:pt x="9092142" y="2390030"/>
                </a:lnTo>
                <a:lnTo>
                  <a:pt x="0" y="239003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1330145">
            <a:off x="17277591" y="2007718"/>
            <a:ext cx="8860942" cy="8229600"/>
          </a:xfrm>
          <a:custGeom>
            <a:avLst/>
            <a:gdLst/>
            <a:ahLst/>
            <a:cxnLst/>
            <a:rect l="l" t="t" r="r" b="b"/>
            <a:pathLst>
              <a:path w="8860942" h="8229600">
                <a:moveTo>
                  <a:pt x="0" y="0"/>
                </a:moveTo>
                <a:lnTo>
                  <a:pt x="8860942" y="0"/>
                </a:lnTo>
                <a:lnTo>
                  <a:pt x="8860942" y="8229600"/>
                </a:lnTo>
                <a:lnTo>
                  <a:pt x="0" y="8229600"/>
                </a:lnTo>
                <a:lnTo>
                  <a:pt x="0" y="0"/>
                </a:lnTo>
                <a:close/>
              </a:path>
            </a:pathLst>
          </a:custGeom>
          <a:blipFill>
            <a:blip r:embed="rId5"/>
            <a:stretch>
              <a:fillRect/>
            </a:stretch>
          </a:blipFill>
        </p:spPr>
        <p:txBody>
          <a:bodyPr/>
          <a:lstStyle/>
          <a:p>
            <a:endParaRPr lang="en-US"/>
          </a:p>
        </p:txBody>
      </p:sp>
      <p:sp>
        <p:nvSpPr>
          <p:cNvPr id="6" name="Freeform 6"/>
          <p:cNvSpPr/>
          <p:nvPr/>
        </p:nvSpPr>
        <p:spPr>
          <a:xfrm>
            <a:off x="15813547" y="280716"/>
            <a:ext cx="2140368" cy="1891307"/>
          </a:xfrm>
          <a:custGeom>
            <a:avLst/>
            <a:gdLst/>
            <a:ahLst/>
            <a:cxnLst/>
            <a:rect l="l" t="t" r="r" b="b"/>
            <a:pathLst>
              <a:path w="2140368" h="1891307">
                <a:moveTo>
                  <a:pt x="0" y="0"/>
                </a:moveTo>
                <a:lnTo>
                  <a:pt x="2140368" y="0"/>
                </a:lnTo>
                <a:lnTo>
                  <a:pt x="2140368" y="1891307"/>
                </a:lnTo>
                <a:lnTo>
                  <a:pt x="0" y="1891307"/>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194473" y="7336913"/>
            <a:ext cx="14795442" cy="1997202"/>
          </a:xfrm>
          <a:prstGeom prst="rect">
            <a:avLst/>
          </a:prstGeom>
        </p:spPr>
        <p:txBody>
          <a:bodyPr lIns="0" tIns="0" rIns="0" bIns="0" rtlCol="0" anchor="t">
            <a:spAutoFit/>
          </a:bodyPr>
          <a:lstStyle/>
          <a:p>
            <a:pPr algn="l">
              <a:lnSpc>
                <a:spcPts val="5184"/>
              </a:lnSpc>
            </a:pPr>
            <a:r>
              <a:rPr lang="en-US" sz="4800">
                <a:solidFill>
                  <a:srgbClr val="FFFFFF"/>
                </a:solidFill>
                <a:latin typeface="Disket Mono Bold"/>
                <a:ea typeface="Disket Mono Bold"/>
                <a:cs typeface="Disket Mono Bold"/>
                <a:sym typeface="Disket Mono Bold"/>
              </a:rPr>
              <a:t>Iot system on blockchain network:</a:t>
            </a:r>
          </a:p>
          <a:p>
            <a:pPr algn="l">
              <a:lnSpc>
                <a:spcPts val="5184"/>
              </a:lnSpc>
            </a:pPr>
            <a:r>
              <a:rPr lang="en-US" sz="4800">
                <a:solidFill>
                  <a:srgbClr val="FFFFFF"/>
                </a:solidFill>
                <a:latin typeface="Disket Mono Bold"/>
                <a:ea typeface="Disket Mono Bold"/>
                <a:cs typeface="Disket Mono Bold"/>
                <a:sym typeface="Disket Mono Bold"/>
              </a:rPr>
              <a:t>principle of operation and implementation</a:t>
            </a:r>
          </a:p>
        </p:txBody>
      </p:sp>
      <p:sp>
        <p:nvSpPr>
          <p:cNvPr id="8" name="TextBox 8"/>
          <p:cNvSpPr txBox="1"/>
          <p:nvPr/>
        </p:nvSpPr>
        <p:spPr>
          <a:xfrm>
            <a:off x="13006629" y="8898069"/>
            <a:ext cx="15004015" cy="1245870"/>
          </a:xfrm>
          <a:prstGeom prst="rect">
            <a:avLst/>
          </a:prstGeom>
        </p:spPr>
        <p:txBody>
          <a:bodyPr lIns="0" tIns="0" rIns="0" bIns="0" rtlCol="0" anchor="t">
            <a:spAutoFit/>
          </a:bodyPr>
          <a:lstStyle/>
          <a:p>
            <a:pPr algn="l">
              <a:lnSpc>
                <a:spcPts val="3240"/>
              </a:lnSpc>
            </a:pPr>
            <a:r>
              <a:rPr lang="en-US" sz="3000">
                <a:solidFill>
                  <a:srgbClr val="FFFFFF"/>
                </a:solidFill>
                <a:latin typeface="Disket Mono Bold"/>
                <a:ea typeface="Disket Mono Bold"/>
                <a:cs typeface="Disket Mono Bold"/>
                <a:sym typeface="Disket Mono Bold"/>
              </a:rPr>
              <a:t>eLENA SAVIĆ</a:t>
            </a:r>
          </a:p>
          <a:p>
            <a:pPr algn="l">
              <a:lnSpc>
                <a:spcPts val="3240"/>
              </a:lnSpc>
            </a:pPr>
            <a:r>
              <a:rPr lang="en-US" sz="3000">
                <a:solidFill>
                  <a:srgbClr val="FFFFFF"/>
                </a:solidFill>
                <a:latin typeface="Disket Mono Bold"/>
                <a:ea typeface="Disket Mono Bold"/>
                <a:cs typeface="Disket Mono Bold"/>
                <a:sym typeface="Disket Mono Bold"/>
              </a:rPr>
              <a:t>lamija FATIĆ</a:t>
            </a:r>
          </a:p>
          <a:p>
            <a:pPr algn="l">
              <a:lnSpc>
                <a:spcPts val="3240"/>
              </a:lnSpc>
            </a:pPr>
            <a:r>
              <a:rPr lang="en-US" sz="3000">
                <a:solidFill>
                  <a:srgbClr val="FFFFFF"/>
                </a:solidFill>
                <a:latin typeface="Disket Mono Bold"/>
                <a:ea typeface="Disket Mono Bold"/>
                <a:cs typeface="Disket Mono Bold"/>
                <a:sym typeface="Disket Mono Bold"/>
              </a:rPr>
              <a:t>MAGDALENA OBRADOVIĆ</a:t>
            </a:r>
          </a:p>
        </p:txBody>
      </p:sp>
      <p:sp>
        <p:nvSpPr>
          <p:cNvPr id="9" name="TextBox 9"/>
          <p:cNvSpPr txBox="1"/>
          <p:nvPr/>
        </p:nvSpPr>
        <p:spPr>
          <a:xfrm>
            <a:off x="2261365" y="5794872"/>
            <a:ext cx="22639849" cy="1029082"/>
          </a:xfrm>
          <a:prstGeom prst="rect">
            <a:avLst/>
          </a:prstGeom>
        </p:spPr>
        <p:txBody>
          <a:bodyPr lIns="0" tIns="0" rIns="0" bIns="0" rtlCol="0" anchor="t">
            <a:spAutoFit/>
          </a:bodyPr>
          <a:lstStyle/>
          <a:p>
            <a:pPr algn="ctr">
              <a:lnSpc>
                <a:spcPts val="8350"/>
              </a:lnSpc>
              <a:spcBef>
                <a:spcPct val="0"/>
              </a:spcBef>
            </a:pPr>
            <a:r>
              <a:rPr lang="en-US" sz="5964">
                <a:solidFill>
                  <a:srgbClr val="5371FB"/>
                </a:solidFill>
                <a:latin typeface="HK Modular"/>
                <a:ea typeface="HK Modular"/>
                <a:cs typeface="HK Modular"/>
                <a:sym typeface="HK Modular"/>
              </a:rPr>
              <a:t>APP</a:t>
            </a:r>
          </a:p>
        </p:txBody>
      </p:sp>
      <p:grpSp>
        <p:nvGrpSpPr>
          <p:cNvPr id="10" name="Group 10"/>
          <p:cNvGrpSpPr/>
          <p:nvPr/>
        </p:nvGrpSpPr>
        <p:grpSpPr>
          <a:xfrm>
            <a:off x="-3091480" y="1271032"/>
            <a:ext cx="26489658" cy="5845655"/>
            <a:chOff x="0" y="0"/>
            <a:chExt cx="35319544" cy="7794207"/>
          </a:xfrm>
        </p:grpSpPr>
        <p:sp>
          <p:nvSpPr>
            <p:cNvPr id="11" name="Freeform 11"/>
            <p:cNvSpPr/>
            <p:nvPr/>
          </p:nvSpPr>
          <p:spPr>
            <a:xfrm>
              <a:off x="506715" y="0"/>
              <a:ext cx="16996307" cy="7794207"/>
            </a:xfrm>
            <a:custGeom>
              <a:avLst/>
              <a:gdLst/>
              <a:ahLst/>
              <a:cxnLst/>
              <a:rect l="l" t="t" r="r" b="b"/>
              <a:pathLst>
                <a:path w="16996307" h="7794207">
                  <a:moveTo>
                    <a:pt x="0" y="0"/>
                  </a:moveTo>
                  <a:lnTo>
                    <a:pt x="16996308" y="0"/>
                  </a:lnTo>
                  <a:lnTo>
                    <a:pt x="16996308" y="7794207"/>
                  </a:lnTo>
                  <a:lnTo>
                    <a:pt x="0" y="7794207"/>
                  </a:lnTo>
                  <a:lnTo>
                    <a:pt x="0" y="0"/>
                  </a:lnTo>
                  <a:close/>
                </a:path>
              </a:pathLst>
            </a:custGeom>
            <a:blipFill>
              <a:blip r:embed="rId7"/>
              <a:stretch>
                <a:fillRect b="-22455"/>
              </a:stretch>
            </a:blipFill>
          </p:spPr>
          <p:txBody>
            <a:bodyPr/>
            <a:lstStyle/>
            <a:p>
              <a:endParaRPr lang="en-US"/>
            </a:p>
          </p:txBody>
        </p:sp>
        <p:sp>
          <p:nvSpPr>
            <p:cNvPr id="12" name="TextBox 12"/>
            <p:cNvSpPr txBox="1"/>
            <p:nvPr/>
          </p:nvSpPr>
          <p:spPr>
            <a:xfrm>
              <a:off x="2045119" y="4529174"/>
              <a:ext cx="33274425" cy="1463832"/>
            </a:xfrm>
            <a:prstGeom prst="rect">
              <a:avLst/>
            </a:prstGeom>
          </p:spPr>
          <p:txBody>
            <a:bodyPr lIns="0" tIns="0" rIns="0" bIns="0" rtlCol="0" anchor="t">
              <a:spAutoFit/>
            </a:bodyPr>
            <a:lstStyle/>
            <a:p>
              <a:pPr algn="ctr">
                <a:lnSpc>
                  <a:spcPts val="9205"/>
                </a:lnSpc>
                <a:spcBef>
                  <a:spcPct val="0"/>
                </a:spcBef>
              </a:pPr>
              <a:r>
                <a:rPr lang="en-US" sz="6575" spc="5260">
                  <a:solidFill>
                    <a:srgbClr val="5371FB"/>
                  </a:solidFill>
                  <a:latin typeface="HK Modular"/>
                  <a:ea typeface="HK Modular"/>
                  <a:cs typeface="HK Modular"/>
                  <a:sym typeface="HK Modular"/>
                </a:rPr>
                <a:t>runner</a:t>
              </a:r>
            </a:p>
          </p:txBody>
        </p:sp>
        <p:sp>
          <p:nvSpPr>
            <p:cNvPr id="13" name="TextBox 13"/>
            <p:cNvSpPr txBox="1"/>
            <p:nvPr/>
          </p:nvSpPr>
          <p:spPr>
            <a:xfrm>
              <a:off x="0" y="4529174"/>
              <a:ext cx="22782147" cy="1481473"/>
            </a:xfrm>
            <a:prstGeom prst="rect">
              <a:avLst/>
            </a:prstGeom>
          </p:spPr>
          <p:txBody>
            <a:bodyPr lIns="0" tIns="0" rIns="0" bIns="0" rtlCol="0" anchor="t">
              <a:spAutoFit/>
            </a:bodyPr>
            <a:lstStyle/>
            <a:p>
              <a:pPr algn="ctr">
                <a:lnSpc>
                  <a:spcPts val="9327"/>
                </a:lnSpc>
                <a:spcBef>
                  <a:spcPct val="0"/>
                </a:spcBef>
              </a:pPr>
              <a:r>
                <a:rPr lang="en-US" sz="6662" spc="5329">
                  <a:solidFill>
                    <a:srgbClr val="3AD4C4"/>
                  </a:solidFill>
                  <a:latin typeface="HK Modular"/>
                  <a:ea typeface="HK Modular"/>
                  <a:cs typeface="HK Modular"/>
                  <a:sym typeface="HK Modular"/>
                </a:rPr>
                <a:t>de</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flipH="1">
            <a:off x="-4525149" y="-1960882"/>
            <a:ext cx="7269672" cy="5844816"/>
          </a:xfrm>
          <a:custGeom>
            <a:avLst/>
            <a:gdLst/>
            <a:ahLst/>
            <a:cxnLst/>
            <a:rect l="l" t="t" r="r" b="b"/>
            <a:pathLst>
              <a:path w="7269672" h="5844816">
                <a:moveTo>
                  <a:pt x="7269672" y="0"/>
                </a:moveTo>
                <a:lnTo>
                  <a:pt x="0" y="0"/>
                </a:lnTo>
                <a:lnTo>
                  <a:pt x="0" y="5844816"/>
                </a:lnTo>
                <a:lnTo>
                  <a:pt x="7269672" y="5844816"/>
                </a:lnTo>
                <a:lnTo>
                  <a:pt x="7269672" y="0"/>
                </a:lnTo>
                <a:close/>
              </a:path>
            </a:pathLst>
          </a:custGeom>
          <a:blipFill>
            <a:blip r:embed="rId2"/>
            <a:stretch>
              <a:fillRect/>
            </a:stretch>
          </a:blipFill>
        </p:spPr>
        <p:txBody>
          <a:bodyPr/>
          <a:lstStyle/>
          <a:p>
            <a:endParaRPr lang="en-US"/>
          </a:p>
        </p:txBody>
      </p:sp>
      <p:sp>
        <p:nvSpPr>
          <p:cNvPr id="3" name="Freeform 3"/>
          <p:cNvSpPr/>
          <p:nvPr/>
        </p:nvSpPr>
        <p:spPr>
          <a:xfrm rot="-5859150">
            <a:off x="-1341690" y="6333418"/>
            <a:ext cx="8668779" cy="9740201"/>
          </a:xfrm>
          <a:custGeom>
            <a:avLst/>
            <a:gdLst/>
            <a:ahLst/>
            <a:cxnLst/>
            <a:rect l="l" t="t" r="r" b="b"/>
            <a:pathLst>
              <a:path w="8668779" h="9740201">
                <a:moveTo>
                  <a:pt x="0" y="0"/>
                </a:moveTo>
                <a:lnTo>
                  <a:pt x="8668779" y="0"/>
                </a:lnTo>
                <a:lnTo>
                  <a:pt x="8668779" y="9740201"/>
                </a:lnTo>
                <a:lnTo>
                  <a:pt x="0" y="9740201"/>
                </a:lnTo>
                <a:lnTo>
                  <a:pt x="0" y="0"/>
                </a:lnTo>
                <a:close/>
              </a:path>
            </a:pathLst>
          </a:custGeom>
          <a:blipFill>
            <a:blip r:embed="rId3"/>
            <a:stretch>
              <a:fillRect/>
            </a:stretch>
          </a:blipFill>
        </p:spPr>
        <p:txBody>
          <a:bodyPr/>
          <a:lstStyle/>
          <a:p>
            <a:endParaRPr lang="en-US"/>
          </a:p>
        </p:txBody>
      </p:sp>
      <p:sp>
        <p:nvSpPr>
          <p:cNvPr id="4" name="Freeform 4"/>
          <p:cNvSpPr/>
          <p:nvPr/>
        </p:nvSpPr>
        <p:spPr>
          <a:xfrm>
            <a:off x="7334652" y="-994741"/>
            <a:ext cx="3618695" cy="2023441"/>
          </a:xfrm>
          <a:custGeom>
            <a:avLst/>
            <a:gdLst/>
            <a:ahLst/>
            <a:cxnLst/>
            <a:rect l="l" t="t" r="r" b="b"/>
            <a:pathLst>
              <a:path w="3618695" h="2023441">
                <a:moveTo>
                  <a:pt x="0" y="0"/>
                </a:moveTo>
                <a:lnTo>
                  <a:pt x="3618696" y="0"/>
                </a:lnTo>
                <a:lnTo>
                  <a:pt x="3618696" y="2023441"/>
                </a:lnTo>
                <a:lnTo>
                  <a:pt x="0" y="2023441"/>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474585" y="0"/>
            <a:ext cx="16678452" cy="3541417"/>
            <a:chOff x="0" y="0"/>
            <a:chExt cx="22237935" cy="4721889"/>
          </a:xfrm>
        </p:grpSpPr>
        <p:sp>
          <p:nvSpPr>
            <p:cNvPr id="6" name="TextBox 6"/>
            <p:cNvSpPr txBox="1"/>
            <p:nvPr/>
          </p:nvSpPr>
          <p:spPr>
            <a:xfrm>
              <a:off x="3720612" y="709272"/>
              <a:ext cx="18517324" cy="40126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Hardware parts</a:t>
              </a:r>
            </a:p>
            <a:p>
              <a:pPr algn="l">
                <a:lnSpc>
                  <a:spcPts val="7777"/>
                </a:lnSpc>
              </a:pPr>
              <a:r>
                <a:rPr lang="en-US" sz="7478">
                  <a:solidFill>
                    <a:srgbClr val="FFFFFF"/>
                  </a:solidFill>
                  <a:latin typeface="Disket Mono Bold"/>
                  <a:ea typeface="Disket Mono Bold"/>
                  <a:cs typeface="Disket Mono Bold"/>
                  <a:sym typeface="Disket Mono Bold"/>
                </a:rPr>
                <a:t>overview</a:t>
              </a:r>
            </a:p>
            <a:p>
              <a:pPr algn="l">
                <a:lnSpc>
                  <a:spcPts val="7777"/>
                </a:lnSpc>
              </a:pPr>
              <a:endParaRPr lang="en-US" sz="7478">
                <a:solidFill>
                  <a:srgbClr val="FFFFFF"/>
                </a:solidFill>
                <a:latin typeface="Disket Mono Bold"/>
                <a:ea typeface="Disket Mono Bold"/>
                <a:cs typeface="Disket Mono Bold"/>
                <a:sym typeface="Disket Mono Bold"/>
              </a:endParaRPr>
            </a:p>
          </p:txBody>
        </p:sp>
        <p:sp>
          <p:nvSpPr>
            <p:cNvPr id="7" name="Freeform 7"/>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1607293" y="1485900"/>
              <a:ext cx="2113319" cy="13964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5.</a:t>
              </a:r>
            </a:p>
          </p:txBody>
        </p:sp>
      </p:grpSp>
      <p:pic>
        <p:nvPicPr>
          <p:cNvPr id="9" name="Picture 9"/>
          <p:cNvPicPr>
            <a:picLocks noChangeAspect="1"/>
          </p:cNvPicPr>
          <p:nvPr/>
        </p:nvPicPr>
        <p:blipFill>
          <a:blip r:embed="rId6"/>
          <a:srcRect/>
          <a:stretch>
            <a:fillRect/>
          </a:stretch>
        </p:blipFill>
        <p:spPr>
          <a:xfrm>
            <a:off x="13280522" y="2907668"/>
            <a:ext cx="2650216" cy="3985288"/>
          </a:xfrm>
          <a:prstGeom prst="rect">
            <a:avLst/>
          </a:prstGeom>
        </p:spPr>
      </p:pic>
      <p:sp>
        <p:nvSpPr>
          <p:cNvPr id="10" name="TextBox 10"/>
          <p:cNvSpPr txBox="1"/>
          <p:nvPr/>
        </p:nvSpPr>
        <p:spPr>
          <a:xfrm>
            <a:off x="1028700" y="3712561"/>
            <a:ext cx="10766925" cy="2385026"/>
          </a:xfrm>
          <a:prstGeom prst="rect">
            <a:avLst/>
          </a:prstGeom>
        </p:spPr>
        <p:txBody>
          <a:bodyPr lIns="0" tIns="0" rIns="0" bIns="0" rtlCol="0" anchor="t">
            <a:spAutoFit/>
          </a:bodyPr>
          <a:lstStyle/>
          <a:p>
            <a:pPr marL="696644" lvl="1" indent="-348322" algn="just">
              <a:lnSpc>
                <a:spcPts val="3839"/>
              </a:lnSpc>
              <a:buFont typeface="Arial"/>
              <a:buChar char="•"/>
            </a:pPr>
            <a:r>
              <a:rPr lang="en-US" sz="3226">
                <a:solidFill>
                  <a:srgbClr val="FFFFFF"/>
                </a:solidFill>
                <a:latin typeface="Montserrat Medium"/>
                <a:ea typeface="Montserrat Medium"/>
                <a:cs typeface="Montserrat Medium"/>
                <a:sym typeface="Montserrat Medium"/>
              </a:rPr>
              <a:t>In order to provide high level of data safety as well as ability to maintain cryptographic operations and authentications with IoT (smart watch) device, we have to consider special implementations of some hardware parts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11606" y="2116429"/>
            <a:ext cx="7402088" cy="7179514"/>
          </a:xfrm>
          <a:prstGeom prst="rect">
            <a:avLst/>
          </a:prstGeom>
        </p:spPr>
        <p:txBody>
          <a:bodyPr lIns="0" tIns="0" rIns="0" bIns="0" rtlCol="0" anchor="t">
            <a:spAutoFit/>
          </a:bodyPr>
          <a:lstStyle/>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 Specialized hardware component designed to provide a high level of security for sensitive operations and data. </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It is used to store cryptographic keys, perform secure transactions, and execute security-related functions </a:t>
            </a:r>
          </a:p>
          <a:p>
            <a:pPr algn="l">
              <a:lnSpc>
                <a:spcPts val="4725"/>
              </a:lnSpc>
            </a:pPr>
            <a:endParaRPr lang="en-US" sz="3971">
              <a:solidFill>
                <a:srgbClr val="FFFFFF"/>
              </a:solidFill>
              <a:latin typeface="Montserrat Medium"/>
              <a:ea typeface="Montserrat Medium"/>
              <a:cs typeface="Montserrat Medium"/>
              <a:sym typeface="Montserrat Medium"/>
            </a:endParaRPr>
          </a:p>
        </p:txBody>
      </p:sp>
      <p:sp>
        <p:nvSpPr>
          <p:cNvPr id="3" name="Freeform 3"/>
          <p:cNvSpPr/>
          <p:nvPr/>
        </p:nvSpPr>
        <p:spPr>
          <a:xfrm rot="-5859150">
            <a:off x="12090301" y="-5401520"/>
            <a:ext cx="8668779" cy="9740201"/>
          </a:xfrm>
          <a:custGeom>
            <a:avLst/>
            <a:gdLst/>
            <a:ahLst/>
            <a:cxnLst/>
            <a:rect l="l" t="t" r="r" b="b"/>
            <a:pathLst>
              <a:path w="8668779" h="9740201">
                <a:moveTo>
                  <a:pt x="0" y="0"/>
                </a:moveTo>
                <a:lnTo>
                  <a:pt x="8668779" y="0"/>
                </a:lnTo>
                <a:lnTo>
                  <a:pt x="8668779" y="9740201"/>
                </a:lnTo>
                <a:lnTo>
                  <a:pt x="0" y="9740201"/>
                </a:lnTo>
                <a:lnTo>
                  <a:pt x="0" y="0"/>
                </a:lnTo>
                <a:close/>
              </a:path>
            </a:pathLst>
          </a:custGeom>
          <a:blipFill>
            <a:blip r:embed="rId2"/>
            <a:stretch>
              <a:fillRect/>
            </a:stretch>
          </a:blipFill>
        </p:spPr>
        <p:txBody>
          <a:bodyPr/>
          <a:lstStyle/>
          <a:p>
            <a:endParaRPr lang="en-US"/>
          </a:p>
        </p:txBody>
      </p:sp>
      <p:sp>
        <p:nvSpPr>
          <p:cNvPr id="4" name="Freeform 4"/>
          <p:cNvSpPr/>
          <p:nvPr/>
        </p:nvSpPr>
        <p:spPr>
          <a:xfrm>
            <a:off x="8631403" y="2427743"/>
            <a:ext cx="8980656" cy="6830557"/>
          </a:xfrm>
          <a:custGeom>
            <a:avLst/>
            <a:gdLst/>
            <a:ahLst/>
            <a:cxnLst/>
            <a:rect l="l" t="t" r="r" b="b"/>
            <a:pathLst>
              <a:path w="8980656" h="6830557">
                <a:moveTo>
                  <a:pt x="0" y="0"/>
                </a:moveTo>
                <a:lnTo>
                  <a:pt x="8980656" y="0"/>
                </a:lnTo>
                <a:lnTo>
                  <a:pt x="8980656" y="6830557"/>
                </a:lnTo>
                <a:lnTo>
                  <a:pt x="0" y="6830557"/>
                </a:lnTo>
                <a:lnTo>
                  <a:pt x="0" y="0"/>
                </a:lnTo>
                <a:close/>
              </a:path>
            </a:pathLst>
          </a:custGeom>
          <a:blipFill>
            <a:blip r:embed="rId3"/>
            <a:stretch>
              <a:fillRect t="-8986" r="-125757"/>
            </a:stretch>
          </a:blipFill>
        </p:spPr>
        <p:txBody>
          <a:bodyPr/>
          <a:lstStyle/>
          <a:p>
            <a:endParaRPr lang="en-US"/>
          </a:p>
        </p:txBody>
      </p:sp>
      <p:sp>
        <p:nvSpPr>
          <p:cNvPr id="5" name="TextBox 5"/>
          <p:cNvSpPr txBox="1"/>
          <p:nvPr/>
        </p:nvSpPr>
        <p:spPr>
          <a:xfrm>
            <a:off x="511606" y="560529"/>
            <a:ext cx="15692260" cy="1018738"/>
          </a:xfrm>
          <a:prstGeom prst="rect">
            <a:avLst/>
          </a:prstGeom>
        </p:spPr>
        <p:txBody>
          <a:bodyPr lIns="0" tIns="0" rIns="0" bIns="0" rtlCol="0" anchor="t">
            <a:spAutoFit/>
          </a:bodyPr>
          <a:lstStyle/>
          <a:p>
            <a:pPr marL="1614608" lvl="1" indent="-807304" algn="l">
              <a:lnSpc>
                <a:spcPts val="7777"/>
              </a:lnSpc>
              <a:buAutoNum type="arabicPeriod"/>
            </a:pPr>
            <a:r>
              <a:rPr lang="en-US" sz="7478">
                <a:solidFill>
                  <a:srgbClr val="FFFFFF"/>
                </a:solidFill>
                <a:latin typeface="Disket Mono Bold"/>
                <a:ea typeface="Disket Mono Bold"/>
                <a:cs typeface="Disket Mono Bold"/>
                <a:sym typeface="Disket Mono Bold"/>
              </a:rPr>
              <a:t>Secure element(se)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4569500" y="1028700"/>
            <a:ext cx="8222690" cy="2146030"/>
            <a:chOff x="0" y="0"/>
            <a:chExt cx="1275256" cy="332828"/>
          </a:xfrm>
        </p:grpSpPr>
        <p:sp>
          <p:nvSpPr>
            <p:cNvPr id="3" name="Freeform 3"/>
            <p:cNvSpPr/>
            <p:nvPr/>
          </p:nvSpPr>
          <p:spPr>
            <a:xfrm>
              <a:off x="0" y="0"/>
              <a:ext cx="1275256" cy="332828"/>
            </a:xfrm>
            <a:custGeom>
              <a:avLst/>
              <a:gdLst/>
              <a:ahLst/>
              <a:cxnLst/>
              <a:rect l="l" t="t" r="r" b="b"/>
              <a:pathLst>
                <a:path w="1275256" h="332828">
                  <a:moveTo>
                    <a:pt x="1072056" y="0"/>
                  </a:moveTo>
                  <a:cubicBezTo>
                    <a:pt x="1184280" y="0"/>
                    <a:pt x="1275256" y="74506"/>
                    <a:pt x="1275256" y="166414"/>
                  </a:cubicBezTo>
                  <a:cubicBezTo>
                    <a:pt x="1275256" y="258322"/>
                    <a:pt x="1184280" y="332828"/>
                    <a:pt x="1072056" y="332828"/>
                  </a:cubicBezTo>
                  <a:lnTo>
                    <a:pt x="203200" y="332828"/>
                  </a:lnTo>
                  <a:cubicBezTo>
                    <a:pt x="90976" y="332828"/>
                    <a:pt x="0" y="258322"/>
                    <a:pt x="0" y="166414"/>
                  </a:cubicBezTo>
                  <a:cubicBezTo>
                    <a:pt x="0" y="74506"/>
                    <a:pt x="90976" y="0"/>
                    <a:pt x="203200" y="0"/>
                  </a:cubicBez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38100"/>
              <a:ext cx="1275256" cy="370928"/>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995766" y="515868"/>
            <a:ext cx="8222690" cy="2146030"/>
            <a:chOff x="0" y="0"/>
            <a:chExt cx="1275256" cy="332828"/>
          </a:xfrm>
        </p:grpSpPr>
        <p:sp>
          <p:nvSpPr>
            <p:cNvPr id="6" name="Freeform 6"/>
            <p:cNvSpPr/>
            <p:nvPr/>
          </p:nvSpPr>
          <p:spPr>
            <a:xfrm>
              <a:off x="0" y="0"/>
              <a:ext cx="1275256" cy="332828"/>
            </a:xfrm>
            <a:custGeom>
              <a:avLst/>
              <a:gdLst/>
              <a:ahLst/>
              <a:cxnLst/>
              <a:rect l="l" t="t" r="r" b="b"/>
              <a:pathLst>
                <a:path w="1275256" h="332828">
                  <a:moveTo>
                    <a:pt x="1072056" y="0"/>
                  </a:moveTo>
                  <a:cubicBezTo>
                    <a:pt x="1184280" y="0"/>
                    <a:pt x="1275256" y="74506"/>
                    <a:pt x="1275256" y="166414"/>
                  </a:cubicBezTo>
                  <a:cubicBezTo>
                    <a:pt x="1275256" y="258322"/>
                    <a:pt x="1184280" y="332828"/>
                    <a:pt x="1072056" y="332828"/>
                  </a:cubicBezTo>
                  <a:lnTo>
                    <a:pt x="203200" y="332828"/>
                  </a:lnTo>
                  <a:cubicBezTo>
                    <a:pt x="90976" y="332828"/>
                    <a:pt x="0" y="258322"/>
                    <a:pt x="0" y="166414"/>
                  </a:cubicBezTo>
                  <a:cubicBezTo>
                    <a:pt x="0" y="74506"/>
                    <a:pt x="90976" y="0"/>
                    <a:pt x="203200" y="0"/>
                  </a:cubicBezTo>
                  <a:close/>
                </a:path>
              </a:pathLst>
            </a:custGeom>
            <a:gradFill rotWithShape="1">
              <a:gsLst>
                <a:gs pos="0">
                  <a:srgbClr val="FFFFFF">
                    <a:alpha val="100000"/>
                  </a:srgbClr>
                </a:gs>
                <a:gs pos="100000">
                  <a:srgbClr val="F1F1F1">
                    <a:alpha val="100000"/>
                  </a:srgbClr>
                </a:gs>
              </a:gsLst>
              <a:lin ang="2700000"/>
            </a:gradFill>
          </p:spPr>
          <p:txBody>
            <a:bodyPr/>
            <a:lstStyle/>
            <a:p>
              <a:endParaRPr lang="en-US"/>
            </a:p>
          </p:txBody>
        </p:sp>
        <p:sp>
          <p:nvSpPr>
            <p:cNvPr id="7" name="TextBox 7"/>
            <p:cNvSpPr txBox="1"/>
            <p:nvPr/>
          </p:nvSpPr>
          <p:spPr>
            <a:xfrm>
              <a:off x="0" y="-38100"/>
              <a:ext cx="1275256" cy="370928"/>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611340" y="4082888"/>
            <a:ext cx="7457146" cy="3006571"/>
            <a:chOff x="0" y="0"/>
            <a:chExt cx="9942861" cy="4008761"/>
          </a:xfrm>
        </p:grpSpPr>
        <p:grpSp>
          <p:nvGrpSpPr>
            <p:cNvPr id="9" name="Group 9"/>
            <p:cNvGrpSpPr/>
            <p:nvPr/>
          </p:nvGrpSpPr>
          <p:grpSpPr>
            <a:xfrm>
              <a:off x="2004381" y="1816852"/>
              <a:ext cx="7938481" cy="2191909"/>
              <a:chOff x="0" y="0"/>
              <a:chExt cx="1205408" cy="332828"/>
            </a:xfrm>
          </p:grpSpPr>
          <p:sp>
            <p:nvSpPr>
              <p:cNvPr id="10" name="Freeform 10"/>
              <p:cNvSpPr/>
              <p:nvPr/>
            </p:nvSpPr>
            <p:spPr>
              <a:xfrm>
                <a:off x="0" y="0"/>
                <a:ext cx="1205408" cy="332828"/>
              </a:xfrm>
              <a:custGeom>
                <a:avLst/>
                <a:gdLst/>
                <a:ahLst/>
                <a:cxnLst/>
                <a:rect l="l" t="t" r="r" b="b"/>
                <a:pathLst>
                  <a:path w="1205408" h="332828">
                    <a:moveTo>
                      <a:pt x="1002208" y="0"/>
                    </a:moveTo>
                    <a:cubicBezTo>
                      <a:pt x="1114432" y="0"/>
                      <a:pt x="1205408" y="74506"/>
                      <a:pt x="1205408" y="166414"/>
                    </a:cubicBezTo>
                    <a:cubicBezTo>
                      <a:pt x="1205408" y="258322"/>
                      <a:pt x="1114432" y="332828"/>
                      <a:pt x="1002208" y="332828"/>
                    </a:cubicBezTo>
                    <a:lnTo>
                      <a:pt x="203200" y="332828"/>
                    </a:lnTo>
                    <a:cubicBezTo>
                      <a:pt x="90976" y="332828"/>
                      <a:pt x="0" y="258322"/>
                      <a:pt x="0" y="166414"/>
                    </a:cubicBezTo>
                    <a:cubicBezTo>
                      <a:pt x="0" y="74506"/>
                      <a:pt x="90976" y="0"/>
                      <a:pt x="203200" y="0"/>
                    </a:cubicBez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p:spPr>
            <p:txBody>
              <a:bodyPr/>
              <a:lstStyle/>
              <a:p>
                <a:endParaRPr lang="en-US"/>
              </a:p>
            </p:txBody>
          </p:sp>
          <p:sp>
            <p:nvSpPr>
              <p:cNvPr id="11" name="TextBox 11"/>
              <p:cNvSpPr txBox="1"/>
              <p:nvPr/>
            </p:nvSpPr>
            <p:spPr>
              <a:xfrm>
                <a:off x="0" y="-38100"/>
                <a:ext cx="1205408" cy="370928"/>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2004381" y="819177"/>
              <a:ext cx="7938481" cy="2370407"/>
              <a:chOff x="0" y="0"/>
              <a:chExt cx="1431430" cy="427421"/>
            </a:xfrm>
          </p:grpSpPr>
          <p:sp>
            <p:nvSpPr>
              <p:cNvPr id="13" name="Freeform 13"/>
              <p:cNvSpPr/>
              <p:nvPr/>
            </p:nvSpPr>
            <p:spPr>
              <a:xfrm>
                <a:off x="0" y="0"/>
                <a:ext cx="1431430" cy="427421"/>
              </a:xfrm>
              <a:custGeom>
                <a:avLst/>
                <a:gdLst/>
                <a:ahLst/>
                <a:cxnLst/>
                <a:rect l="l" t="t" r="r" b="b"/>
                <a:pathLst>
                  <a:path w="1431430" h="427421">
                    <a:moveTo>
                      <a:pt x="1228230" y="0"/>
                    </a:moveTo>
                    <a:cubicBezTo>
                      <a:pt x="1340454" y="0"/>
                      <a:pt x="1431430" y="95681"/>
                      <a:pt x="1431430" y="213710"/>
                    </a:cubicBezTo>
                    <a:cubicBezTo>
                      <a:pt x="1431430" y="331739"/>
                      <a:pt x="1340454" y="427421"/>
                      <a:pt x="1228230" y="427421"/>
                    </a:cubicBezTo>
                    <a:lnTo>
                      <a:pt x="203200" y="427421"/>
                    </a:lnTo>
                    <a:cubicBezTo>
                      <a:pt x="90976" y="427421"/>
                      <a:pt x="0" y="331739"/>
                      <a:pt x="0" y="213710"/>
                    </a:cubicBezTo>
                    <a:cubicBezTo>
                      <a:pt x="0" y="95681"/>
                      <a:pt x="90976" y="0"/>
                      <a:pt x="203200" y="0"/>
                    </a:cubicBezTo>
                    <a:close/>
                  </a:path>
                </a:pathLst>
              </a:custGeom>
              <a:gradFill rotWithShape="1">
                <a:gsLst>
                  <a:gs pos="0">
                    <a:srgbClr val="FFFFFF">
                      <a:alpha val="100000"/>
                    </a:srgbClr>
                  </a:gs>
                  <a:gs pos="100000">
                    <a:srgbClr val="F1F1F1">
                      <a:alpha val="100000"/>
                    </a:srgbClr>
                  </a:gs>
                </a:gsLst>
                <a:lin ang="2700000"/>
              </a:gradFill>
            </p:spPr>
            <p:txBody>
              <a:bodyPr/>
              <a:lstStyle/>
              <a:p>
                <a:endParaRPr lang="en-US"/>
              </a:p>
            </p:txBody>
          </p:sp>
          <p:sp>
            <p:nvSpPr>
              <p:cNvPr id="14" name="TextBox 14"/>
              <p:cNvSpPr txBox="1"/>
              <p:nvPr/>
            </p:nvSpPr>
            <p:spPr>
              <a:xfrm>
                <a:off x="0" y="-38100"/>
                <a:ext cx="1431430" cy="465521"/>
              </a:xfrm>
              <a:prstGeom prst="rect">
                <a:avLst/>
              </a:prstGeom>
            </p:spPr>
            <p:txBody>
              <a:bodyPr lIns="50800" tIns="50800" rIns="50800" bIns="50800" rtlCol="0" anchor="ctr"/>
              <a:lstStyle/>
              <a:p>
                <a:pPr algn="ctr">
                  <a:lnSpc>
                    <a:spcPts val="2659"/>
                  </a:lnSpc>
                </a:pPr>
                <a:endParaRPr/>
              </a:p>
            </p:txBody>
          </p:sp>
        </p:grpSp>
        <p:sp>
          <p:nvSpPr>
            <p:cNvPr id="15" name="Freeform 15"/>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2"/>
              <a:stretch>
                <a:fillRect/>
              </a:stretch>
            </a:blipFill>
          </p:spPr>
          <p:txBody>
            <a:bodyPr/>
            <a:lstStyle/>
            <a:p>
              <a:endParaRPr lang="en-US"/>
            </a:p>
          </p:txBody>
        </p:sp>
      </p:grpSp>
      <p:grpSp>
        <p:nvGrpSpPr>
          <p:cNvPr id="16" name="Group 16"/>
          <p:cNvGrpSpPr/>
          <p:nvPr/>
        </p:nvGrpSpPr>
        <p:grpSpPr>
          <a:xfrm>
            <a:off x="5204745" y="7089459"/>
            <a:ext cx="7457146" cy="3006571"/>
            <a:chOff x="0" y="0"/>
            <a:chExt cx="9942861" cy="4008761"/>
          </a:xfrm>
        </p:grpSpPr>
        <p:grpSp>
          <p:nvGrpSpPr>
            <p:cNvPr id="17" name="Group 17"/>
            <p:cNvGrpSpPr/>
            <p:nvPr/>
          </p:nvGrpSpPr>
          <p:grpSpPr>
            <a:xfrm>
              <a:off x="2004381" y="1816852"/>
              <a:ext cx="7938481" cy="2191909"/>
              <a:chOff x="0" y="0"/>
              <a:chExt cx="1205408" cy="332828"/>
            </a:xfrm>
          </p:grpSpPr>
          <p:sp>
            <p:nvSpPr>
              <p:cNvPr id="18" name="Freeform 18"/>
              <p:cNvSpPr/>
              <p:nvPr/>
            </p:nvSpPr>
            <p:spPr>
              <a:xfrm>
                <a:off x="0" y="0"/>
                <a:ext cx="1205408" cy="332828"/>
              </a:xfrm>
              <a:custGeom>
                <a:avLst/>
                <a:gdLst/>
                <a:ahLst/>
                <a:cxnLst/>
                <a:rect l="l" t="t" r="r" b="b"/>
                <a:pathLst>
                  <a:path w="1205408" h="332828">
                    <a:moveTo>
                      <a:pt x="1002208" y="0"/>
                    </a:moveTo>
                    <a:cubicBezTo>
                      <a:pt x="1114432" y="0"/>
                      <a:pt x="1205408" y="74506"/>
                      <a:pt x="1205408" y="166414"/>
                    </a:cubicBezTo>
                    <a:cubicBezTo>
                      <a:pt x="1205408" y="258322"/>
                      <a:pt x="1114432" y="332828"/>
                      <a:pt x="1002208" y="332828"/>
                    </a:cubicBezTo>
                    <a:lnTo>
                      <a:pt x="203200" y="332828"/>
                    </a:lnTo>
                    <a:cubicBezTo>
                      <a:pt x="90976" y="332828"/>
                      <a:pt x="0" y="258322"/>
                      <a:pt x="0" y="166414"/>
                    </a:cubicBezTo>
                    <a:cubicBezTo>
                      <a:pt x="0" y="74506"/>
                      <a:pt x="90976" y="0"/>
                      <a:pt x="203200" y="0"/>
                    </a:cubicBez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p:spPr>
            <p:txBody>
              <a:bodyPr/>
              <a:lstStyle/>
              <a:p>
                <a:endParaRPr lang="en-US"/>
              </a:p>
            </p:txBody>
          </p:sp>
          <p:sp>
            <p:nvSpPr>
              <p:cNvPr id="19" name="TextBox 19"/>
              <p:cNvSpPr txBox="1"/>
              <p:nvPr/>
            </p:nvSpPr>
            <p:spPr>
              <a:xfrm>
                <a:off x="0" y="-38100"/>
                <a:ext cx="1205408" cy="370928"/>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2004381" y="819177"/>
              <a:ext cx="7938481" cy="2370407"/>
              <a:chOff x="0" y="0"/>
              <a:chExt cx="1431430" cy="427421"/>
            </a:xfrm>
          </p:grpSpPr>
          <p:sp>
            <p:nvSpPr>
              <p:cNvPr id="21" name="Freeform 21"/>
              <p:cNvSpPr/>
              <p:nvPr/>
            </p:nvSpPr>
            <p:spPr>
              <a:xfrm>
                <a:off x="0" y="0"/>
                <a:ext cx="1431430" cy="427421"/>
              </a:xfrm>
              <a:custGeom>
                <a:avLst/>
                <a:gdLst/>
                <a:ahLst/>
                <a:cxnLst/>
                <a:rect l="l" t="t" r="r" b="b"/>
                <a:pathLst>
                  <a:path w="1431430" h="427421">
                    <a:moveTo>
                      <a:pt x="1228230" y="0"/>
                    </a:moveTo>
                    <a:cubicBezTo>
                      <a:pt x="1340454" y="0"/>
                      <a:pt x="1431430" y="95681"/>
                      <a:pt x="1431430" y="213710"/>
                    </a:cubicBezTo>
                    <a:cubicBezTo>
                      <a:pt x="1431430" y="331739"/>
                      <a:pt x="1340454" y="427421"/>
                      <a:pt x="1228230" y="427421"/>
                    </a:cubicBezTo>
                    <a:lnTo>
                      <a:pt x="203200" y="427421"/>
                    </a:lnTo>
                    <a:cubicBezTo>
                      <a:pt x="90976" y="427421"/>
                      <a:pt x="0" y="331739"/>
                      <a:pt x="0" y="213710"/>
                    </a:cubicBezTo>
                    <a:cubicBezTo>
                      <a:pt x="0" y="95681"/>
                      <a:pt x="90976" y="0"/>
                      <a:pt x="203200" y="0"/>
                    </a:cubicBezTo>
                    <a:close/>
                  </a:path>
                </a:pathLst>
              </a:custGeom>
              <a:gradFill rotWithShape="1">
                <a:gsLst>
                  <a:gs pos="0">
                    <a:srgbClr val="FFFFFF">
                      <a:alpha val="100000"/>
                    </a:srgbClr>
                  </a:gs>
                  <a:gs pos="100000">
                    <a:srgbClr val="F1F1F1">
                      <a:alpha val="100000"/>
                    </a:srgbClr>
                  </a:gs>
                </a:gsLst>
                <a:lin ang="2700000"/>
              </a:gradFill>
            </p:spPr>
            <p:txBody>
              <a:bodyPr/>
              <a:lstStyle/>
              <a:p>
                <a:endParaRPr lang="en-US"/>
              </a:p>
            </p:txBody>
          </p:sp>
          <p:sp>
            <p:nvSpPr>
              <p:cNvPr id="22" name="TextBox 22"/>
              <p:cNvSpPr txBox="1"/>
              <p:nvPr/>
            </p:nvSpPr>
            <p:spPr>
              <a:xfrm>
                <a:off x="0" y="-38100"/>
                <a:ext cx="1431430" cy="465521"/>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2"/>
              <a:stretch>
                <a:fillRect/>
              </a:stretch>
            </a:blipFill>
          </p:spPr>
          <p:txBody>
            <a:bodyPr/>
            <a:lstStyle/>
            <a:p>
              <a:endParaRPr lang="en-US"/>
            </a:p>
          </p:txBody>
        </p:sp>
      </p:grpSp>
      <p:grpSp>
        <p:nvGrpSpPr>
          <p:cNvPr id="24" name="Group 24"/>
          <p:cNvGrpSpPr/>
          <p:nvPr/>
        </p:nvGrpSpPr>
        <p:grpSpPr>
          <a:xfrm>
            <a:off x="10183315" y="4082888"/>
            <a:ext cx="7457146" cy="3006571"/>
            <a:chOff x="0" y="0"/>
            <a:chExt cx="9942861" cy="4008761"/>
          </a:xfrm>
        </p:grpSpPr>
        <p:grpSp>
          <p:nvGrpSpPr>
            <p:cNvPr id="25" name="Group 25"/>
            <p:cNvGrpSpPr/>
            <p:nvPr/>
          </p:nvGrpSpPr>
          <p:grpSpPr>
            <a:xfrm>
              <a:off x="2004381" y="1816852"/>
              <a:ext cx="7938481" cy="2191909"/>
              <a:chOff x="0" y="0"/>
              <a:chExt cx="1205408" cy="332828"/>
            </a:xfrm>
          </p:grpSpPr>
          <p:sp>
            <p:nvSpPr>
              <p:cNvPr id="26" name="Freeform 26"/>
              <p:cNvSpPr/>
              <p:nvPr/>
            </p:nvSpPr>
            <p:spPr>
              <a:xfrm>
                <a:off x="0" y="0"/>
                <a:ext cx="1205408" cy="332828"/>
              </a:xfrm>
              <a:custGeom>
                <a:avLst/>
                <a:gdLst/>
                <a:ahLst/>
                <a:cxnLst/>
                <a:rect l="l" t="t" r="r" b="b"/>
                <a:pathLst>
                  <a:path w="1205408" h="332828">
                    <a:moveTo>
                      <a:pt x="1002208" y="0"/>
                    </a:moveTo>
                    <a:cubicBezTo>
                      <a:pt x="1114432" y="0"/>
                      <a:pt x="1205408" y="74506"/>
                      <a:pt x="1205408" y="166414"/>
                    </a:cubicBezTo>
                    <a:cubicBezTo>
                      <a:pt x="1205408" y="258322"/>
                      <a:pt x="1114432" y="332828"/>
                      <a:pt x="1002208" y="332828"/>
                    </a:cubicBezTo>
                    <a:lnTo>
                      <a:pt x="203200" y="332828"/>
                    </a:lnTo>
                    <a:cubicBezTo>
                      <a:pt x="90976" y="332828"/>
                      <a:pt x="0" y="258322"/>
                      <a:pt x="0" y="166414"/>
                    </a:cubicBezTo>
                    <a:cubicBezTo>
                      <a:pt x="0" y="74506"/>
                      <a:pt x="90976" y="0"/>
                      <a:pt x="203200" y="0"/>
                    </a:cubicBez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p:spPr>
            <p:txBody>
              <a:bodyPr/>
              <a:lstStyle/>
              <a:p>
                <a:endParaRPr lang="en-US"/>
              </a:p>
            </p:txBody>
          </p:sp>
          <p:sp>
            <p:nvSpPr>
              <p:cNvPr id="27" name="TextBox 27"/>
              <p:cNvSpPr txBox="1"/>
              <p:nvPr/>
            </p:nvSpPr>
            <p:spPr>
              <a:xfrm>
                <a:off x="0" y="-38100"/>
                <a:ext cx="1205408" cy="370928"/>
              </a:xfrm>
              <a:prstGeom prst="rect">
                <a:avLst/>
              </a:prstGeom>
            </p:spPr>
            <p:txBody>
              <a:bodyPr lIns="50800" tIns="50800" rIns="50800" bIns="50800" rtlCol="0" anchor="ctr"/>
              <a:lstStyle/>
              <a:p>
                <a:pPr algn="ctr">
                  <a:lnSpc>
                    <a:spcPts val="2659"/>
                  </a:lnSpc>
                </a:pPr>
                <a:endParaRPr/>
              </a:p>
            </p:txBody>
          </p:sp>
        </p:grpSp>
        <p:grpSp>
          <p:nvGrpSpPr>
            <p:cNvPr id="28" name="Group 28"/>
            <p:cNvGrpSpPr/>
            <p:nvPr/>
          </p:nvGrpSpPr>
          <p:grpSpPr>
            <a:xfrm>
              <a:off x="2004381" y="819177"/>
              <a:ext cx="7938481" cy="2370407"/>
              <a:chOff x="0" y="0"/>
              <a:chExt cx="1431430" cy="427421"/>
            </a:xfrm>
          </p:grpSpPr>
          <p:sp>
            <p:nvSpPr>
              <p:cNvPr id="29" name="Freeform 29"/>
              <p:cNvSpPr/>
              <p:nvPr/>
            </p:nvSpPr>
            <p:spPr>
              <a:xfrm>
                <a:off x="0" y="0"/>
                <a:ext cx="1431430" cy="427421"/>
              </a:xfrm>
              <a:custGeom>
                <a:avLst/>
                <a:gdLst/>
                <a:ahLst/>
                <a:cxnLst/>
                <a:rect l="l" t="t" r="r" b="b"/>
                <a:pathLst>
                  <a:path w="1431430" h="427421">
                    <a:moveTo>
                      <a:pt x="1228230" y="0"/>
                    </a:moveTo>
                    <a:cubicBezTo>
                      <a:pt x="1340454" y="0"/>
                      <a:pt x="1431430" y="95681"/>
                      <a:pt x="1431430" y="213710"/>
                    </a:cubicBezTo>
                    <a:cubicBezTo>
                      <a:pt x="1431430" y="331739"/>
                      <a:pt x="1340454" y="427421"/>
                      <a:pt x="1228230" y="427421"/>
                    </a:cubicBezTo>
                    <a:lnTo>
                      <a:pt x="203200" y="427421"/>
                    </a:lnTo>
                    <a:cubicBezTo>
                      <a:pt x="90976" y="427421"/>
                      <a:pt x="0" y="331739"/>
                      <a:pt x="0" y="213710"/>
                    </a:cubicBezTo>
                    <a:cubicBezTo>
                      <a:pt x="0" y="95681"/>
                      <a:pt x="90976" y="0"/>
                      <a:pt x="203200" y="0"/>
                    </a:cubicBezTo>
                    <a:close/>
                  </a:path>
                </a:pathLst>
              </a:custGeom>
              <a:gradFill rotWithShape="1">
                <a:gsLst>
                  <a:gs pos="0">
                    <a:srgbClr val="FFFFFF">
                      <a:alpha val="100000"/>
                    </a:srgbClr>
                  </a:gs>
                  <a:gs pos="100000">
                    <a:srgbClr val="F1F1F1">
                      <a:alpha val="100000"/>
                    </a:srgbClr>
                  </a:gs>
                </a:gsLst>
                <a:lin ang="2700000"/>
              </a:gradFill>
            </p:spPr>
            <p:txBody>
              <a:bodyPr/>
              <a:lstStyle/>
              <a:p>
                <a:endParaRPr lang="en-US"/>
              </a:p>
            </p:txBody>
          </p:sp>
          <p:sp>
            <p:nvSpPr>
              <p:cNvPr id="30" name="TextBox 30"/>
              <p:cNvSpPr txBox="1"/>
              <p:nvPr/>
            </p:nvSpPr>
            <p:spPr>
              <a:xfrm>
                <a:off x="0" y="-38100"/>
                <a:ext cx="1431430" cy="465521"/>
              </a:xfrm>
              <a:prstGeom prst="rect">
                <a:avLst/>
              </a:prstGeom>
            </p:spPr>
            <p:txBody>
              <a:bodyPr lIns="50800" tIns="50800" rIns="50800" bIns="50800" rtlCol="0" anchor="ctr"/>
              <a:lstStyle/>
              <a:p>
                <a:pPr algn="ctr">
                  <a:lnSpc>
                    <a:spcPts val="2659"/>
                  </a:lnSpc>
                </a:pPr>
                <a:endParaRPr/>
              </a:p>
            </p:txBody>
          </p:sp>
        </p:grpSp>
        <p:sp>
          <p:nvSpPr>
            <p:cNvPr id="31" name="Freeform 31"/>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2"/>
              <a:stretch>
                <a:fillRect/>
              </a:stretch>
            </a:blipFill>
          </p:spPr>
          <p:txBody>
            <a:bodyPr/>
            <a:lstStyle/>
            <a:p>
              <a:endParaRPr lang="en-US"/>
            </a:p>
          </p:txBody>
        </p:sp>
      </p:grpSp>
      <p:pic>
        <p:nvPicPr>
          <p:cNvPr id="32" name="Picture 32"/>
          <p:cNvPicPr>
            <a:picLocks noChangeAspect="1"/>
          </p:cNvPicPr>
          <p:nvPr/>
        </p:nvPicPr>
        <p:blipFill>
          <a:blip r:embed="rId3"/>
          <a:srcRect/>
          <a:stretch>
            <a:fillRect/>
          </a:stretch>
        </p:blipFill>
        <p:spPr>
          <a:xfrm rot="-9615857">
            <a:off x="1881010" y="1908863"/>
            <a:ext cx="2472444" cy="3318717"/>
          </a:xfrm>
          <a:prstGeom prst="rect">
            <a:avLst/>
          </a:prstGeom>
        </p:spPr>
      </p:pic>
      <p:sp>
        <p:nvSpPr>
          <p:cNvPr id="33" name="TextBox 33"/>
          <p:cNvSpPr txBox="1"/>
          <p:nvPr/>
        </p:nvSpPr>
        <p:spPr>
          <a:xfrm>
            <a:off x="5204745" y="1284924"/>
            <a:ext cx="14285983" cy="693850"/>
          </a:xfrm>
          <a:prstGeom prst="rect">
            <a:avLst/>
          </a:prstGeom>
        </p:spPr>
        <p:txBody>
          <a:bodyPr lIns="0" tIns="0" rIns="0" bIns="0" rtlCol="0" anchor="t">
            <a:spAutoFit/>
          </a:bodyPr>
          <a:lstStyle/>
          <a:p>
            <a:pPr algn="l">
              <a:lnSpc>
                <a:spcPts val="5220"/>
              </a:lnSpc>
            </a:pPr>
            <a:r>
              <a:rPr lang="en-US" sz="5019">
                <a:solidFill>
                  <a:srgbClr val="000000"/>
                </a:solidFill>
                <a:latin typeface="Disket Mono Bold"/>
                <a:ea typeface="Disket Mono Bold"/>
                <a:cs typeface="Disket Mono Bold"/>
                <a:sym typeface="Disket Mono Bold"/>
              </a:rPr>
              <a:t>Secure element(se)</a:t>
            </a:r>
          </a:p>
        </p:txBody>
      </p:sp>
      <p:sp>
        <p:nvSpPr>
          <p:cNvPr id="34" name="TextBox 34"/>
          <p:cNvSpPr txBox="1"/>
          <p:nvPr/>
        </p:nvSpPr>
        <p:spPr>
          <a:xfrm>
            <a:off x="2007310" y="5191125"/>
            <a:ext cx="8176005" cy="1053873"/>
          </a:xfrm>
          <a:prstGeom prst="rect">
            <a:avLst/>
          </a:prstGeom>
        </p:spPr>
        <p:txBody>
          <a:bodyPr lIns="0" tIns="0" rIns="0" bIns="0" rtlCol="0" anchor="t">
            <a:spAutoFit/>
          </a:bodyPr>
          <a:lstStyle/>
          <a:p>
            <a:pPr algn="l">
              <a:lnSpc>
                <a:spcPts val="4052"/>
              </a:lnSpc>
            </a:pPr>
            <a:r>
              <a:rPr lang="en-US" sz="3896">
                <a:solidFill>
                  <a:srgbClr val="000000"/>
                </a:solidFill>
                <a:latin typeface="Disket Mono Bold"/>
                <a:ea typeface="Disket Mono Bold"/>
                <a:cs typeface="Disket Mono Bold"/>
                <a:sym typeface="Disket Mono Bold"/>
              </a:rPr>
              <a:t>hardware-based encryption</a:t>
            </a:r>
          </a:p>
        </p:txBody>
      </p:sp>
      <p:sp>
        <p:nvSpPr>
          <p:cNvPr id="35" name="TextBox 35"/>
          <p:cNvSpPr txBox="1"/>
          <p:nvPr/>
        </p:nvSpPr>
        <p:spPr>
          <a:xfrm>
            <a:off x="7835045" y="8204427"/>
            <a:ext cx="8176005" cy="1053873"/>
          </a:xfrm>
          <a:prstGeom prst="rect">
            <a:avLst/>
          </a:prstGeom>
        </p:spPr>
        <p:txBody>
          <a:bodyPr lIns="0" tIns="0" rIns="0" bIns="0" rtlCol="0" anchor="t">
            <a:spAutoFit/>
          </a:bodyPr>
          <a:lstStyle/>
          <a:p>
            <a:pPr algn="l">
              <a:lnSpc>
                <a:spcPts val="4052"/>
              </a:lnSpc>
            </a:pPr>
            <a:r>
              <a:rPr lang="en-US" sz="3896">
                <a:solidFill>
                  <a:srgbClr val="000000"/>
                </a:solidFill>
                <a:latin typeface="Disket Mono Bold"/>
                <a:ea typeface="Disket Mono Bold"/>
                <a:cs typeface="Disket Mono Bold"/>
                <a:sym typeface="Disket Mono Bold"/>
              </a:rPr>
              <a:t>tamper </a:t>
            </a:r>
          </a:p>
          <a:p>
            <a:pPr algn="l">
              <a:lnSpc>
                <a:spcPts val="4052"/>
              </a:lnSpc>
            </a:pPr>
            <a:r>
              <a:rPr lang="en-US" sz="3896">
                <a:solidFill>
                  <a:srgbClr val="000000"/>
                </a:solidFill>
                <a:latin typeface="Disket Mono Bold"/>
                <a:ea typeface="Disket Mono Bold"/>
                <a:cs typeface="Disket Mono Bold"/>
                <a:sym typeface="Disket Mono Bold"/>
              </a:rPr>
              <a:t>detection</a:t>
            </a:r>
          </a:p>
        </p:txBody>
      </p:sp>
      <p:sp>
        <p:nvSpPr>
          <p:cNvPr id="36" name="TextBox 36"/>
          <p:cNvSpPr txBox="1"/>
          <p:nvPr/>
        </p:nvSpPr>
        <p:spPr>
          <a:xfrm>
            <a:off x="12792190" y="5191125"/>
            <a:ext cx="8176005" cy="1053873"/>
          </a:xfrm>
          <a:prstGeom prst="rect">
            <a:avLst/>
          </a:prstGeom>
        </p:spPr>
        <p:txBody>
          <a:bodyPr lIns="0" tIns="0" rIns="0" bIns="0" rtlCol="0" anchor="t">
            <a:spAutoFit/>
          </a:bodyPr>
          <a:lstStyle/>
          <a:p>
            <a:pPr algn="l">
              <a:lnSpc>
                <a:spcPts val="4052"/>
              </a:lnSpc>
            </a:pPr>
            <a:r>
              <a:rPr lang="en-US" sz="3896">
                <a:solidFill>
                  <a:srgbClr val="000000"/>
                </a:solidFill>
                <a:latin typeface="Disket Mono Bold"/>
                <a:ea typeface="Disket Mono Bold"/>
                <a:cs typeface="Disket Mono Bold"/>
                <a:sym typeface="Disket Mono Bold"/>
              </a:rPr>
              <a:t>SECURE </a:t>
            </a:r>
          </a:p>
          <a:p>
            <a:pPr algn="l">
              <a:lnSpc>
                <a:spcPts val="4052"/>
              </a:lnSpc>
            </a:pPr>
            <a:r>
              <a:rPr lang="en-US" sz="3896">
                <a:solidFill>
                  <a:srgbClr val="000000"/>
                </a:solidFill>
                <a:latin typeface="Disket Mono Bold"/>
                <a:ea typeface="Disket Mono Bold"/>
                <a:cs typeface="Disket Mono Bold"/>
                <a:sym typeface="Disket Mono Bold"/>
              </a:rPr>
              <a:t>STORAGE</a:t>
            </a:r>
          </a:p>
        </p:txBody>
      </p:sp>
      <p:pic>
        <p:nvPicPr>
          <p:cNvPr id="37" name="Picture 37"/>
          <p:cNvPicPr>
            <a:picLocks noChangeAspect="1"/>
          </p:cNvPicPr>
          <p:nvPr/>
        </p:nvPicPr>
        <p:blipFill>
          <a:blip r:embed="rId3"/>
          <a:srcRect/>
          <a:stretch>
            <a:fillRect/>
          </a:stretch>
        </p:blipFill>
        <p:spPr>
          <a:xfrm rot="9514924">
            <a:off x="7352499" y="3433868"/>
            <a:ext cx="3152694" cy="4231804"/>
          </a:xfrm>
          <a:prstGeom prst="rect">
            <a:avLst/>
          </a:prstGeom>
        </p:spPr>
      </p:pic>
      <p:pic>
        <p:nvPicPr>
          <p:cNvPr id="38" name="Picture 38"/>
          <p:cNvPicPr>
            <a:picLocks noChangeAspect="1"/>
          </p:cNvPicPr>
          <p:nvPr/>
        </p:nvPicPr>
        <p:blipFill>
          <a:blip r:embed="rId3"/>
          <a:srcRect/>
          <a:stretch>
            <a:fillRect/>
          </a:stretch>
        </p:blipFill>
        <p:spPr>
          <a:xfrm rot="-956258" flipV="1">
            <a:off x="13736520" y="1519099"/>
            <a:ext cx="2698270" cy="3621839"/>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144000" y="3123129"/>
            <a:ext cx="8667500" cy="4040741"/>
          </a:xfrm>
          <a:custGeom>
            <a:avLst/>
            <a:gdLst/>
            <a:ahLst/>
            <a:cxnLst/>
            <a:rect l="l" t="t" r="r" b="b"/>
            <a:pathLst>
              <a:path w="8667500" h="4040741">
                <a:moveTo>
                  <a:pt x="0" y="0"/>
                </a:moveTo>
                <a:lnTo>
                  <a:pt x="8667500" y="0"/>
                </a:lnTo>
                <a:lnTo>
                  <a:pt x="8667500" y="4040742"/>
                </a:lnTo>
                <a:lnTo>
                  <a:pt x="0" y="4040742"/>
                </a:lnTo>
                <a:lnTo>
                  <a:pt x="0" y="0"/>
                </a:lnTo>
                <a:close/>
              </a:path>
            </a:pathLst>
          </a:custGeom>
          <a:blipFill>
            <a:blip r:embed="rId2"/>
            <a:stretch>
              <a:fillRect l="-3889" t="-35536" r="-27216" b="-5076"/>
            </a:stretch>
          </a:blipFill>
        </p:spPr>
        <p:txBody>
          <a:bodyPr/>
          <a:lstStyle/>
          <a:p>
            <a:endParaRPr lang="en-US"/>
          </a:p>
        </p:txBody>
      </p:sp>
      <p:sp>
        <p:nvSpPr>
          <p:cNvPr id="3" name="TextBox 3"/>
          <p:cNvSpPr txBox="1"/>
          <p:nvPr/>
        </p:nvSpPr>
        <p:spPr>
          <a:xfrm>
            <a:off x="1028700" y="660444"/>
            <a:ext cx="16782800" cy="1532175"/>
          </a:xfrm>
          <a:prstGeom prst="rect">
            <a:avLst/>
          </a:prstGeom>
        </p:spPr>
        <p:txBody>
          <a:bodyPr lIns="0" tIns="0" rIns="0" bIns="0" rtlCol="0" anchor="t">
            <a:spAutoFit/>
          </a:bodyPr>
          <a:lstStyle/>
          <a:p>
            <a:pPr algn="l">
              <a:lnSpc>
                <a:spcPts val="5809"/>
              </a:lnSpc>
            </a:pPr>
            <a:r>
              <a:rPr lang="en-US" sz="6051">
                <a:solidFill>
                  <a:srgbClr val="FFFFFF"/>
                </a:solidFill>
                <a:latin typeface="Disket Mono Bold"/>
                <a:ea typeface="Disket Mono Bold"/>
                <a:cs typeface="Disket Mono Bold"/>
                <a:sym typeface="Disket Mono Bold"/>
              </a:rPr>
              <a:t>all in one solution: CryptoAuthentication device </a:t>
            </a:r>
          </a:p>
        </p:txBody>
      </p:sp>
      <p:sp>
        <p:nvSpPr>
          <p:cNvPr id="4" name="TextBox 4"/>
          <p:cNvSpPr txBox="1"/>
          <p:nvPr/>
        </p:nvSpPr>
        <p:spPr>
          <a:xfrm>
            <a:off x="374361" y="3512936"/>
            <a:ext cx="9106718" cy="5164546"/>
          </a:xfrm>
          <a:prstGeom prst="rect">
            <a:avLst/>
          </a:prstGeom>
        </p:spPr>
        <p:txBody>
          <a:bodyPr lIns="0" tIns="0" rIns="0" bIns="0" rtlCol="0" anchor="t">
            <a:spAutoFit/>
          </a:bodyPr>
          <a:lstStyle/>
          <a:p>
            <a:pPr marL="1054854" lvl="1" indent="-527427" algn="l">
              <a:lnSpc>
                <a:spcPts val="5814"/>
              </a:lnSpc>
              <a:buFont typeface="Arial"/>
              <a:buChar char="•"/>
            </a:pPr>
            <a:r>
              <a:rPr lang="en-US" sz="4885">
                <a:solidFill>
                  <a:srgbClr val="FFFFFF"/>
                </a:solidFill>
                <a:latin typeface="Montserrat Medium"/>
                <a:ea typeface="Montserrat Medium"/>
                <a:cs typeface="Montserrat Medium"/>
                <a:sym typeface="Montserrat Medium"/>
              </a:rPr>
              <a:t>AES encryption</a:t>
            </a:r>
          </a:p>
          <a:p>
            <a:pPr marL="1054854" lvl="1" indent="-527427" algn="l">
              <a:lnSpc>
                <a:spcPts val="5814"/>
              </a:lnSpc>
              <a:buFont typeface="Arial"/>
              <a:buChar char="•"/>
            </a:pPr>
            <a:r>
              <a:rPr lang="en-US" sz="4885">
                <a:solidFill>
                  <a:srgbClr val="FFFFFF"/>
                </a:solidFill>
                <a:latin typeface="Montserrat Medium"/>
                <a:ea typeface="Montserrat Medium"/>
                <a:cs typeface="Montserrat Medium"/>
                <a:sym typeface="Montserrat Medium"/>
              </a:rPr>
              <a:t>physical protection mechanism</a:t>
            </a:r>
          </a:p>
          <a:p>
            <a:pPr marL="1054854" lvl="1" indent="-527427" algn="l">
              <a:lnSpc>
                <a:spcPts val="5814"/>
              </a:lnSpc>
              <a:buFont typeface="Arial"/>
              <a:buChar char="•"/>
            </a:pPr>
            <a:r>
              <a:rPr lang="en-US" sz="4885">
                <a:solidFill>
                  <a:srgbClr val="FFFFFF"/>
                </a:solidFill>
                <a:latin typeface="Montserrat Medium"/>
                <a:ea typeface="Montserrat Medium"/>
                <a:cs typeface="Montserrat Medium"/>
                <a:sym typeface="Montserrat Medium"/>
              </a:rPr>
              <a:t>firmware development support</a:t>
            </a:r>
          </a:p>
          <a:p>
            <a:pPr algn="l">
              <a:lnSpc>
                <a:spcPts val="5814"/>
              </a:lnSpc>
            </a:pPr>
            <a:endParaRPr lang="en-US" sz="4885">
              <a:solidFill>
                <a:srgbClr val="FFFFFF"/>
              </a:solidFill>
              <a:latin typeface="Montserrat Medium"/>
              <a:ea typeface="Montserrat Medium"/>
              <a:cs typeface="Montserrat Medium"/>
              <a:sym typeface="Montserrat Medium"/>
            </a:endParaRPr>
          </a:p>
          <a:p>
            <a:pPr algn="l">
              <a:lnSpc>
                <a:spcPts val="5814"/>
              </a:lnSpc>
            </a:pPr>
            <a:endParaRPr lang="en-US" sz="4885">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859150">
            <a:off x="12090301" y="-5401520"/>
            <a:ext cx="8668779" cy="9740201"/>
          </a:xfrm>
          <a:custGeom>
            <a:avLst/>
            <a:gdLst/>
            <a:ahLst/>
            <a:cxnLst/>
            <a:rect l="l" t="t" r="r" b="b"/>
            <a:pathLst>
              <a:path w="8668779" h="9740201">
                <a:moveTo>
                  <a:pt x="0" y="0"/>
                </a:moveTo>
                <a:lnTo>
                  <a:pt x="8668779" y="0"/>
                </a:lnTo>
                <a:lnTo>
                  <a:pt x="8668779" y="9740201"/>
                </a:lnTo>
                <a:lnTo>
                  <a:pt x="0" y="9740201"/>
                </a:lnTo>
                <a:lnTo>
                  <a:pt x="0" y="0"/>
                </a:lnTo>
                <a:close/>
              </a:path>
            </a:pathLst>
          </a:custGeom>
          <a:blipFill>
            <a:blip r:embed="rId2"/>
            <a:stretch>
              <a:fillRect/>
            </a:stretch>
          </a:blipFill>
        </p:spPr>
        <p:txBody>
          <a:bodyPr/>
          <a:lstStyle/>
          <a:p>
            <a:endParaRPr lang="en-US"/>
          </a:p>
        </p:txBody>
      </p:sp>
      <p:sp>
        <p:nvSpPr>
          <p:cNvPr id="3" name="Freeform 3"/>
          <p:cNvSpPr/>
          <p:nvPr/>
        </p:nvSpPr>
        <p:spPr>
          <a:xfrm>
            <a:off x="8357736" y="2047579"/>
            <a:ext cx="9458774" cy="6191842"/>
          </a:xfrm>
          <a:custGeom>
            <a:avLst/>
            <a:gdLst/>
            <a:ahLst/>
            <a:cxnLst/>
            <a:rect l="l" t="t" r="r" b="b"/>
            <a:pathLst>
              <a:path w="9458774" h="6191842">
                <a:moveTo>
                  <a:pt x="0" y="0"/>
                </a:moveTo>
                <a:lnTo>
                  <a:pt x="9458774" y="0"/>
                </a:lnTo>
                <a:lnTo>
                  <a:pt x="9458774" y="6191842"/>
                </a:lnTo>
                <a:lnTo>
                  <a:pt x="0" y="6191842"/>
                </a:lnTo>
                <a:lnTo>
                  <a:pt x="0" y="0"/>
                </a:lnTo>
                <a:close/>
              </a:path>
            </a:pathLst>
          </a:custGeom>
          <a:blipFill>
            <a:blip r:embed="rId3"/>
            <a:stretch>
              <a:fillRect l="-96672" t="-10315"/>
            </a:stretch>
          </a:blipFill>
        </p:spPr>
        <p:txBody>
          <a:bodyPr/>
          <a:lstStyle/>
          <a:p>
            <a:endParaRPr lang="en-US"/>
          </a:p>
        </p:txBody>
      </p:sp>
      <p:sp>
        <p:nvSpPr>
          <p:cNvPr id="4" name="TextBox 4"/>
          <p:cNvSpPr txBox="1"/>
          <p:nvPr/>
        </p:nvSpPr>
        <p:spPr>
          <a:xfrm>
            <a:off x="511606" y="2749488"/>
            <a:ext cx="7274345" cy="5983769"/>
          </a:xfrm>
          <a:prstGeom prst="rect">
            <a:avLst/>
          </a:prstGeom>
        </p:spPr>
        <p:txBody>
          <a:bodyPr lIns="0" tIns="0" rIns="0" bIns="0" rtlCol="0" anchor="t">
            <a:spAutoFit/>
          </a:bodyPr>
          <a:lstStyle/>
          <a:p>
            <a:pPr marL="857403" lvl="1" indent="-428702" algn="l">
              <a:lnSpc>
                <a:spcPts val="4725"/>
              </a:lnSpc>
              <a:buFont typeface="Arial"/>
              <a:buChar char="•"/>
            </a:pPr>
            <a:r>
              <a:rPr lang="en-US" sz="3971">
                <a:solidFill>
                  <a:srgbClr val="FFFFFF"/>
                </a:solidFill>
                <a:latin typeface="Montserrat"/>
                <a:ea typeface="Montserrat"/>
                <a:cs typeface="Montserrat"/>
                <a:sym typeface="Montserrat"/>
              </a:rPr>
              <a:t>MCU needs to provides  a complete chain of security on the device with embedded keys and certificates that will verify firmware updates before they are installed.</a:t>
            </a:r>
          </a:p>
          <a:p>
            <a:pPr algn="l">
              <a:lnSpc>
                <a:spcPts val="4725"/>
              </a:lnSpc>
            </a:pPr>
            <a:endParaRPr lang="en-US" sz="3971">
              <a:solidFill>
                <a:srgbClr val="FFFFFF"/>
              </a:solidFill>
              <a:latin typeface="Montserrat"/>
              <a:ea typeface="Montserrat"/>
              <a:cs typeface="Montserrat"/>
              <a:sym typeface="Montserrat"/>
            </a:endParaRPr>
          </a:p>
          <a:p>
            <a:pPr marL="857403" lvl="1" indent="-428702" algn="l">
              <a:lnSpc>
                <a:spcPts val="4725"/>
              </a:lnSpc>
              <a:buFont typeface="Arial"/>
              <a:buChar char="•"/>
            </a:pPr>
            <a:r>
              <a:rPr lang="en-US" sz="3971">
                <a:solidFill>
                  <a:srgbClr val="FFFFFF"/>
                </a:solidFill>
                <a:latin typeface="Montserrat"/>
                <a:ea typeface="Montserrat"/>
                <a:cs typeface="Montserrat"/>
                <a:sym typeface="Montserrat"/>
              </a:rPr>
              <a:t>Works together with SE</a:t>
            </a:r>
          </a:p>
          <a:p>
            <a:pPr algn="l">
              <a:lnSpc>
                <a:spcPts val="4725"/>
              </a:lnSpc>
            </a:pPr>
            <a:endParaRPr lang="en-US" sz="3971">
              <a:solidFill>
                <a:srgbClr val="FFFFFF"/>
              </a:solidFill>
              <a:latin typeface="Montserrat"/>
              <a:ea typeface="Montserrat"/>
              <a:cs typeface="Montserrat"/>
              <a:sym typeface="Montserrat"/>
            </a:endParaRPr>
          </a:p>
        </p:txBody>
      </p:sp>
      <p:sp>
        <p:nvSpPr>
          <p:cNvPr id="5" name="TextBox 5"/>
          <p:cNvSpPr txBox="1"/>
          <p:nvPr/>
        </p:nvSpPr>
        <p:spPr>
          <a:xfrm>
            <a:off x="511606" y="560529"/>
            <a:ext cx="15692260" cy="1018738"/>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2.Secure mcu</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9144000" y="1495418"/>
            <a:ext cx="7359432" cy="6586972"/>
          </a:xfrm>
          <a:custGeom>
            <a:avLst/>
            <a:gdLst/>
            <a:ahLst/>
            <a:cxnLst/>
            <a:rect l="l" t="t" r="r" b="b"/>
            <a:pathLst>
              <a:path w="7359432" h="6586972">
                <a:moveTo>
                  <a:pt x="0" y="0"/>
                </a:moveTo>
                <a:lnTo>
                  <a:pt x="7359432" y="0"/>
                </a:lnTo>
                <a:lnTo>
                  <a:pt x="7359432" y="6586972"/>
                </a:lnTo>
                <a:lnTo>
                  <a:pt x="0" y="6586972"/>
                </a:lnTo>
                <a:lnTo>
                  <a:pt x="0" y="0"/>
                </a:lnTo>
                <a:close/>
              </a:path>
            </a:pathLst>
          </a:custGeom>
          <a:blipFill>
            <a:blip r:embed="rId2"/>
            <a:stretch>
              <a:fillRect/>
            </a:stretch>
          </a:blipFill>
        </p:spPr>
        <p:txBody>
          <a:bodyPr/>
          <a:lstStyle/>
          <a:p>
            <a:endParaRPr lang="en-US"/>
          </a:p>
        </p:txBody>
      </p:sp>
      <p:sp>
        <p:nvSpPr>
          <p:cNvPr id="3" name="Freeform 3"/>
          <p:cNvSpPr/>
          <p:nvPr/>
        </p:nvSpPr>
        <p:spPr>
          <a:xfrm>
            <a:off x="0" y="6984628"/>
            <a:ext cx="3714074" cy="3302372"/>
          </a:xfrm>
          <a:custGeom>
            <a:avLst/>
            <a:gdLst/>
            <a:ahLst/>
            <a:cxnLst/>
            <a:rect l="l" t="t" r="r" b="b"/>
            <a:pathLst>
              <a:path w="3714074" h="3302372">
                <a:moveTo>
                  <a:pt x="0" y="0"/>
                </a:moveTo>
                <a:lnTo>
                  <a:pt x="3714074" y="0"/>
                </a:lnTo>
                <a:lnTo>
                  <a:pt x="3714074" y="3302372"/>
                </a:lnTo>
                <a:lnTo>
                  <a:pt x="0" y="330237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TextBox 4"/>
          <p:cNvSpPr txBox="1"/>
          <p:nvPr/>
        </p:nvSpPr>
        <p:spPr>
          <a:xfrm>
            <a:off x="517728" y="708347"/>
            <a:ext cx="8115300" cy="2248349"/>
          </a:xfrm>
          <a:prstGeom prst="rect">
            <a:avLst/>
          </a:prstGeom>
        </p:spPr>
        <p:txBody>
          <a:bodyPr lIns="0" tIns="0" rIns="0" bIns="0" rtlCol="0" anchor="t">
            <a:spAutoFit/>
          </a:bodyPr>
          <a:lstStyle/>
          <a:p>
            <a:pPr algn="l">
              <a:lnSpc>
                <a:spcPts val="8588"/>
              </a:lnSpc>
            </a:pPr>
            <a:r>
              <a:rPr lang="en-US" sz="8946">
                <a:solidFill>
                  <a:srgbClr val="FFFFFF"/>
                </a:solidFill>
                <a:latin typeface="Disket Mono Bold"/>
                <a:ea typeface="Disket Mono Bold"/>
                <a:cs typeface="Disket Mono Bold"/>
                <a:sym typeface="Disket Mono Bold"/>
              </a:rPr>
              <a:t>crypto (MCU)</a:t>
            </a:r>
          </a:p>
        </p:txBody>
      </p:sp>
      <p:sp>
        <p:nvSpPr>
          <p:cNvPr id="5" name="TextBox 5"/>
          <p:cNvSpPr txBox="1"/>
          <p:nvPr/>
        </p:nvSpPr>
        <p:spPr>
          <a:xfrm>
            <a:off x="517728" y="4197448"/>
            <a:ext cx="8479994" cy="2787179"/>
          </a:xfrm>
          <a:prstGeom prst="rect">
            <a:avLst/>
          </a:prstGeom>
        </p:spPr>
        <p:txBody>
          <a:bodyPr lIns="0" tIns="0" rIns="0" bIns="0" rtlCol="0" anchor="t">
            <a:spAutoFit/>
          </a:bodyPr>
          <a:lstStyle/>
          <a:p>
            <a:pPr marL="999510" lvl="1" indent="-499755" algn="l">
              <a:lnSpc>
                <a:spcPts val="5509"/>
              </a:lnSpc>
              <a:buFont typeface="Arial"/>
              <a:buChar char="•"/>
            </a:pPr>
            <a:r>
              <a:rPr lang="en-US" sz="4629">
                <a:solidFill>
                  <a:srgbClr val="FFFFFF"/>
                </a:solidFill>
                <a:latin typeface="Montserrat Medium"/>
                <a:ea typeface="Montserrat Medium"/>
                <a:cs typeface="Montserrat Medium"/>
                <a:sym typeface="Montserrat Medium"/>
              </a:rPr>
              <a:t> Safeguard against unauthorized access, data breaches, and other security risks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417584" y="1357578"/>
            <a:ext cx="17452831" cy="7571844"/>
          </a:xfrm>
          <a:custGeom>
            <a:avLst/>
            <a:gdLst/>
            <a:ahLst/>
            <a:cxnLst/>
            <a:rect l="l" t="t" r="r" b="b"/>
            <a:pathLst>
              <a:path w="17452831" h="7571844">
                <a:moveTo>
                  <a:pt x="0" y="0"/>
                </a:moveTo>
                <a:lnTo>
                  <a:pt x="17452832" y="0"/>
                </a:lnTo>
                <a:lnTo>
                  <a:pt x="17452832" y="7571844"/>
                </a:lnTo>
                <a:lnTo>
                  <a:pt x="0" y="7571844"/>
                </a:lnTo>
                <a:lnTo>
                  <a:pt x="0" y="0"/>
                </a:lnTo>
                <a:close/>
              </a:path>
            </a:pathLst>
          </a:custGeom>
          <a:blipFill>
            <a:blip r:embed="rId2"/>
            <a:stretch>
              <a:fillRect/>
            </a:stretch>
          </a:blipFill>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1447417">
            <a:off x="12359395" y="5835932"/>
            <a:ext cx="2788710" cy="4114800"/>
          </a:xfrm>
          <a:custGeom>
            <a:avLst/>
            <a:gdLst/>
            <a:ahLst/>
            <a:cxnLst/>
            <a:rect l="l" t="t" r="r" b="b"/>
            <a:pathLst>
              <a:path w="2788710" h="4114800">
                <a:moveTo>
                  <a:pt x="0" y="0"/>
                </a:moveTo>
                <a:lnTo>
                  <a:pt x="2788710" y="0"/>
                </a:lnTo>
                <a:lnTo>
                  <a:pt x="278871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525418" y="485362"/>
            <a:ext cx="6456663" cy="4717370"/>
          </a:xfrm>
          <a:custGeom>
            <a:avLst/>
            <a:gdLst/>
            <a:ahLst/>
            <a:cxnLst/>
            <a:rect l="l" t="t" r="r" b="b"/>
            <a:pathLst>
              <a:path w="6456663" h="4717370">
                <a:moveTo>
                  <a:pt x="0" y="0"/>
                </a:moveTo>
                <a:lnTo>
                  <a:pt x="6456664" y="0"/>
                </a:lnTo>
                <a:lnTo>
                  <a:pt x="6456664" y="4717370"/>
                </a:lnTo>
                <a:lnTo>
                  <a:pt x="0" y="4717370"/>
                </a:lnTo>
                <a:lnTo>
                  <a:pt x="0" y="0"/>
                </a:lnTo>
                <a:close/>
              </a:path>
            </a:pathLst>
          </a:custGeom>
          <a:blipFill>
            <a:blip r:embed="rId4"/>
            <a:stretch>
              <a:fillRect l="-39541" t="-14538" r="-45400" b="-12026"/>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6280157" y="653362"/>
            <a:ext cx="3609698" cy="1389734"/>
          </a:xfrm>
          <a:prstGeom prst="rect">
            <a:avLst/>
          </a:prstGeom>
        </p:spPr>
      </p:pic>
      <p:sp>
        <p:nvSpPr>
          <p:cNvPr id="5" name="TextBox 5"/>
          <p:cNvSpPr txBox="1"/>
          <p:nvPr/>
        </p:nvSpPr>
        <p:spPr>
          <a:xfrm>
            <a:off x="626824" y="882588"/>
            <a:ext cx="11306665" cy="1160509"/>
          </a:xfrm>
          <a:prstGeom prst="rect">
            <a:avLst/>
          </a:prstGeom>
        </p:spPr>
        <p:txBody>
          <a:bodyPr lIns="0" tIns="0" rIns="0" bIns="0" rtlCol="0" anchor="t">
            <a:spAutoFit/>
          </a:bodyPr>
          <a:lstStyle/>
          <a:p>
            <a:pPr algn="l">
              <a:lnSpc>
                <a:spcPts val="8588"/>
              </a:lnSpc>
            </a:pPr>
            <a:r>
              <a:rPr lang="en-US" sz="8946">
                <a:solidFill>
                  <a:srgbClr val="FFFFFF"/>
                </a:solidFill>
                <a:latin typeface="Disket Mono Bold"/>
                <a:ea typeface="Disket Mono Bold"/>
                <a:cs typeface="Disket Mono Bold"/>
                <a:sym typeface="Disket Mono Bold"/>
              </a:rPr>
              <a:t>Sensors </a:t>
            </a:r>
          </a:p>
        </p:txBody>
      </p:sp>
      <p:sp>
        <p:nvSpPr>
          <p:cNvPr id="6" name="TextBox 6"/>
          <p:cNvSpPr txBox="1"/>
          <p:nvPr/>
        </p:nvSpPr>
        <p:spPr>
          <a:xfrm>
            <a:off x="1028700" y="2844047"/>
            <a:ext cx="7274345" cy="5983769"/>
          </a:xfrm>
          <a:prstGeom prst="rect">
            <a:avLst/>
          </a:prstGeom>
        </p:spPr>
        <p:txBody>
          <a:bodyPr lIns="0" tIns="0" rIns="0" bIns="0" rtlCol="0" anchor="t">
            <a:spAutoFit/>
          </a:bodyPr>
          <a:lstStyle/>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Accelerometer:</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Gyroscope</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GPS (Global Positioning System):</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Optical Heart Rate Sensor:</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Barometer:</a:t>
            </a:r>
          </a:p>
          <a:p>
            <a:pPr marL="857403" lvl="1" indent="-428702" algn="l">
              <a:lnSpc>
                <a:spcPts val="4725"/>
              </a:lnSpc>
              <a:buFont typeface="Arial"/>
              <a:buChar char="•"/>
            </a:pPr>
            <a:r>
              <a:rPr lang="en-US" sz="3971">
                <a:solidFill>
                  <a:srgbClr val="FFFFFF"/>
                </a:solidFill>
                <a:latin typeface="Montserrat Medium"/>
                <a:ea typeface="Montserrat Medium"/>
                <a:cs typeface="Montserrat Medium"/>
                <a:sym typeface="Montserrat Medium"/>
              </a:rPr>
              <a:t>Temperature Sensor</a:t>
            </a:r>
          </a:p>
          <a:p>
            <a:pPr algn="l">
              <a:lnSpc>
                <a:spcPts val="4725"/>
              </a:lnSpc>
            </a:pPr>
            <a:endParaRPr lang="en-US" sz="3971">
              <a:solidFill>
                <a:srgbClr val="FFFFFF"/>
              </a:solidFill>
              <a:latin typeface="Montserrat Medium"/>
              <a:ea typeface="Montserrat Medium"/>
              <a:cs typeface="Montserrat Medium"/>
              <a:sym typeface="Montserrat Medium"/>
            </a:endParaRPr>
          </a:p>
          <a:p>
            <a:pPr algn="l">
              <a:lnSpc>
                <a:spcPts val="4725"/>
              </a:lnSpc>
            </a:pPr>
            <a:endParaRPr lang="en-US" sz="3971">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521862" y="8525514"/>
            <a:ext cx="13916574" cy="1018738"/>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OPTIMISATION?</a:t>
            </a:r>
          </a:p>
        </p:txBody>
      </p:sp>
      <p:sp>
        <p:nvSpPr>
          <p:cNvPr id="3" name="Freeform 3"/>
          <p:cNvSpPr/>
          <p:nvPr/>
        </p:nvSpPr>
        <p:spPr>
          <a:xfrm>
            <a:off x="-322185" y="257538"/>
            <a:ext cx="3006571" cy="3006571"/>
          </a:xfrm>
          <a:custGeom>
            <a:avLst/>
            <a:gdLst/>
            <a:ahLst/>
            <a:cxnLst/>
            <a:rect l="l" t="t" r="r" b="b"/>
            <a:pathLst>
              <a:path w="3006571" h="3006571">
                <a:moveTo>
                  <a:pt x="0" y="0"/>
                </a:moveTo>
                <a:lnTo>
                  <a:pt x="3006570" y="0"/>
                </a:lnTo>
                <a:lnTo>
                  <a:pt x="3006570" y="3006571"/>
                </a:lnTo>
                <a:lnTo>
                  <a:pt x="0" y="3006571"/>
                </a:lnTo>
                <a:lnTo>
                  <a:pt x="0" y="0"/>
                </a:lnTo>
                <a:close/>
              </a:path>
            </a:pathLst>
          </a:custGeom>
          <a:blipFill>
            <a:blip r:embed="rId2"/>
            <a:stretch>
              <a:fillRect/>
            </a:stretch>
          </a:blipFill>
        </p:spPr>
        <p:txBody>
          <a:bodyPr/>
          <a:lstStyle/>
          <a:p>
            <a:endParaRPr lang="en-US"/>
          </a:p>
        </p:txBody>
      </p:sp>
      <p:sp>
        <p:nvSpPr>
          <p:cNvPr id="4" name="Freeform 4"/>
          <p:cNvSpPr/>
          <p:nvPr/>
        </p:nvSpPr>
        <p:spPr>
          <a:xfrm>
            <a:off x="8190601" y="2688181"/>
            <a:ext cx="9855380" cy="7247599"/>
          </a:xfrm>
          <a:custGeom>
            <a:avLst/>
            <a:gdLst/>
            <a:ahLst/>
            <a:cxnLst/>
            <a:rect l="l" t="t" r="r" b="b"/>
            <a:pathLst>
              <a:path w="9855380" h="7247599">
                <a:moveTo>
                  <a:pt x="0" y="0"/>
                </a:moveTo>
                <a:lnTo>
                  <a:pt x="9855380" y="0"/>
                </a:lnTo>
                <a:lnTo>
                  <a:pt x="9855380" y="7247600"/>
                </a:lnTo>
                <a:lnTo>
                  <a:pt x="0" y="7247600"/>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883284" y="1400538"/>
            <a:ext cx="1584989" cy="1018738"/>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6.</a:t>
            </a:r>
          </a:p>
        </p:txBody>
      </p:sp>
      <p:sp>
        <p:nvSpPr>
          <p:cNvPr id="6" name="TextBox 6"/>
          <p:cNvSpPr txBox="1"/>
          <p:nvPr/>
        </p:nvSpPr>
        <p:spPr>
          <a:xfrm>
            <a:off x="1028700" y="5143500"/>
            <a:ext cx="8926908" cy="1200789"/>
          </a:xfrm>
          <a:prstGeom prst="rect">
            <a:avLst/>
          </a:prstGeom>
        </p:spPr>
        <p:txBody>
          <a:bodyPr lIns="0" tIns="0" rIns="0" bIns="0" rtlCol="0" anchor="t">
            <a:spAutoFit/>
          </a:bodyPr>
          <a:lstStyle/>
          <a:p>
            <a:pPr marL="857403" lvl="1" indent="-428702" algn="l">
              <a:lnSpc>
                <a:spcPts val="4725"/>
              </a:lnSpc>
              <a:buFont typeface="Arial"/>
              <a:buChar char="•"/>
            </a:pPr>
            <a:r>
              <a:rPr lang="en-US" sz="3971">
                <a:solidFill>
                  <a:srgbClr val="FFFFFF"/>
                </a:solidFill>
                <a:latin typeface="Montserrat"/>
                <a:ea typeface="Montserrat"/>
                <a:cs typeface="Montserrat"/>
                <a:sym typeface="Montserrat"/>
              </a:rPr>
              <a:t>Lightweight nodes</a:t>
            </a:r>
          </a:p>
          <a:p>
            <a:pPr marL="857403" lvl="1" indent="-428702" algn="l">
              <a:lnSpc>
                <a:spcPts val="4725"/>
              </a:lnSpc>
              <a:buFont typeface="Arial"/>
              <a:buChar char="•"/>
            </a:pPr>
            <a:r>
              <a:rPr lang="en-US" sz="3971">
                <a:solidFill>
                  <a:srgbClr val="FFFFFF"/>
                </a:solidFill>
                <a:latin typeface="Montserrat"/>
                <a:ea typeface="Montserrat"/>
                <a:cs typeface="Montserrat"/>
                <a:sym typeface="Montserrat"/>
              </a:rPr>
              <a:t>ETH Embedded</a:t>
            </a:r>
          </a:p>
        </p:txBody>
      </p:sp>
      <p:sp>
        <p:nvSpPr>
          <p:cNvPr id="7" name="TextBox 7"/>
          <p:cNvSpPr txBox="1"/>
          <p:nvPr/>
        </p:nvSpPr>
        <p:spPr>
          <a:xfrm>
            <a:off x="1028700" y="4486587"/>
            <a:ext cx="8926908" cy="602916"/>
          </a:xfrm>
          <a:prstGeom prst="rect">
            <a:avLst/>
          </a:prstGeom>
        </p:spPr>
        <p:txBody>
          <a:bodyPr lIns="0" tIns="0" rIns="0" bIns="0" rtlCol="0" anchor="t">
            <a:spAutoFit/>
          </a:bodyPr>
          <a:lstStyle/>
          <a:p>
            <a:pPr marL="857403" lvl="1" indent="-428702" algn="l">
              <a:lnSpc>
                <a:spcPts val="4725"/>
              </a:lnSpc>
              <a:buFont typeface="Arial"/>
              <a:buChar char="•"/>
            </a:pPr>
            <a:r>
              <a:rPr lang="en-US" sz="3971">
                <a:solidFill>
                  <a:srgbClr val="FFFFFF"/>
                </a:solidFill>
                <a:latin typeface="Montserrat"/>
                <a:ea typeface="Montserrat"/>
                <a:cs typeface="Montserrat"/>
                <a:sym typeface="Montserrat"/>
              </a:rPr>
              <a:t>Decentralized Integration </a:t>
            </a:r>
          </a:p>
        </p:txBody>
      </p:sp>
      <p:sp>
        <p:nvSpPr>
          <p:cNvPr id="8" name="TextBox 8"/>
          <p:cNvSpPr txBox="1"/>
          <p:nvPr/>
        </p:nvSpPr>
        <p:spPr>
          <a:xfrm>
            <a:off x="2620673" y="970467"/>
            <a:ext cx="13916574" cy="2980888"/>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Communication system flow(Blockchain&amp;IoT)</a:t>
            </a:r>
          </a:p>
          <a:p>
            <a:pPr algn="l">
              <a:lnSpc>
                <a:spcPts val="7777"/>
              </a:lnSpc>
            </a:pPr>
            <a:endParaRPr lang="en-US" sz="7478">
              <a:solidFill>
                <a:srgbClr val="FFFFFF"/>
              </a:solidFill>
              <a:latin typeface="Disket Mono Bold"/>
              <a:ea typeface="Disket Mono Bold"/>
              <a:cs typeface="Disket Mono Bold"/>
              <a:sym typeface="Disket Mono Bo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859150">
            <a:off x="11092303" y="-5045394"/>
            <a:ext cx="8508566" cy="9560187"/>
          </a:xfrm>
          <a:custGeom>
            <a:avLst/>
            <a:gdLst/>
            <a:ahLst/>
            <a:cxnLst/>
            <a:rect l="l" t="t" r="r" b="b"/>
            <a:pathLst>
              <a:path w="8508566" h="9560187">
                <a:moveTo>
                  <a:pt x="0" y="0"/>
                </a:moveTo>
                <a:lnTo>
                  <a:pt x="8508566" y="0"/>
                </a:lnTo>
                <a:lnTo>
                  <a:pt x="8508566" y="9560186"/>
                </a:lnTo>
                <a:lnTo>
                  <a:pt x="0" y="9560186"/>
                </a:lnTo>
                <a:lnTo>
                  <a:pt x="0" y="0"/>
                </a:lnTo>
                <a:close/>
              </a:path>
            </a:pathLst>
          </a:custGeom>
          <a:blipFill>
            <a:blip r:embed="rId2"/>
            <a:stretch>
              <a:fillRect/>
            </a:stretch>
          </a:blipFill>
        </p:spPr>
        <p:txBody>
          <a:bodyPr/>
          <a:lstStyle/>
          <a:p>
            <a:endParaRPr lang="en-US"/>
          </a:p>
        </p:txBody>
      </p:sp>
      <p:sp>
        <p:nvSpPr>
          <p:cNvPr id="3" name="Freeform 3"/>
          <p:cNvSpPr/>
          <p:nvPr/>
        </p:nvSpPr>
        <p:spPr>
          <a:xfrm flipH="1">
            <a:off x="-3634836" y="6138327"/>
            <a:ext cx="7269672" cy="5844816"/>
          </a:xfrm>
          <a:custGeom>
            <a:avLst/>
            <a:gdLst/>
            <a:ahLst/>
            <a:cxnLst/>
            <a:rect l="l" t="t" r="r" b="b"/>
            <a:pathLst>
              <a:path w="7269672" h="5844816">
                <a:moveTo>
                  <a:pt x="7269672" y="0"/>
                </a:moveTo>
                <a:lnTo>
                  <a:pt x="0" y="0"/>
                </a:lnTo>
                <a:lnTo>
                  <a:pt x="0" y="5844816"/>
                </a:lnTo>
                <a:lnTo>
                  <a:pt x="7269672" y="5844816"/>
                </a:lnTo>
                <a:lnTo>
                  <a:pt x="7269672" y="0"/>
                </a:lnTo>
                <a:close/>
              </a:path>
            </a:pathLst>
          </a:custGeom>
          <a:blipFill>
            <a:blip r:embed="rId3"/>
            <a:stretch>
              <a:fillRect/>
            </a:stretch>
          </a:blipFill>
        </p:spPr>
        <p:txBody>
          <a:bodyPr/>
          <a:lstStyle/>
          <a:p>
            <a:endParaRPr lang="en-US"/>
          </a:p>
        </p:txBody>
      </p:sp>
      <p:sp>
        <p:nvSpPr>
          <p:cNvPr id="4" name="Freeform 4"/>
          <p:cNvSpPr/>
          <p:nvPr/>
        </p:nvSpPr>
        <p:spPr>
          <a:xfrm>
            <a:off x="14934326" y="4943312"/>
            <a:ext cx="9092142" cy="2390030"/>
          </a:xfrm>
          <a:custGeom>
            <a:avLst/>
            <a:gdLst/>
            <a:ahLst/>
            <a:cxnLst/>
            <a:rect l="l" t="t" r="r" b="b"/>
            <a:pathLst>
              <a:path w="9092142" h="2390030">
                <a:moveTo>
                  <a:pt x="0" y="0"/>
                </a:moveTo>
                <a:lnTo>
                  <a:pt x="9092141" y="0"/>
                </a:lnTo>
                <a:lnTo>
                  <a:pt x="9092141" y="2390030"/>
                </a:lnTo>
                <a:lnTo>
                  <a:pt x="0" y="2390030"/>
                </a:lnTo>
                <a:lnTo>
                  <a:pt x="0" y="0"/>
                </a:lnTo>
                <a:close/>
              </a:path>
            </a:pathLst>
          </a:custGeom>
          <a:blipFill>
            <a:blip r:embed="rId4">
              <a:alphaModFix amt="38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622555" y="0"/>
            <a:ext cx="13877005" cy="10460478"/>
          </a:xfrm>
          <a:custGeom>
            <a:avLst/>
            <a:gdLst/>
            <a:ahLst/>
            <a:cxnLst/>
            <a:rect l="l" t="t" r="r" b="b"/>
            <a:pathLst>
              <a:path w="13877005" h="10460478">
                <a:moveTo>
                  <a:pt x="0" y="0"/>
                </a:moveTo>
                <a:lnTo>
                  <a:pt x="13877006" y="0"/>
                </a:lnTo>
                <a:lnTo>
                  <a:pt x="13877006" y="10460478"/>
                </a:lnTo>
                <a:lnTo>
                  <a:pt x="0" y="10460478"/>
                </a:lnTo>
                <a:lnTo>
                  <a:pt x="0" y="0"/>
                </a:lnTo>
                <a:close/>
              </a:path>
            </a:pathLst>
          </a:custGeom>
          <a:blipFill>
            <a:blip r:embed="rId6"/>
            <a:stretch>
              <a:fillRect/>
            </a:stretch>
          </a:blipFill>
        </p:spPr>
        <p:txBody>
          <a:bodyPr/>
          <a:lstStyle/>
          <a:p>
            <a:endParaRPr lang="en-US"/>
          </a:p>
        </p:txBody>
      </p:sp>
      <p:sp>
        <p:nvSpPr>
          <p:cNvPr id="6" name="TextBox 6"/>
          <p:cNvSpPr txBox="1"/>
          <p:nvPr/>
        </p:nvSpPr>
        <p:spPr>
          <a:xfrm>
            <a:off x="8788340" y="9371956"/>
            <a:ext cx="12291971" cy="915044"/>
          </a:xfrm>
          <a:prstGeom prst="rect">
            <a:avLst/>
          </a:prstGeom>
        </p:spPr>
        <p:txBody>
          <a:bodyPr lIns="0" tIns="0" rIns="0" bIns="0" rtlCol="0" anchor="t">
            <a:spAutoFit/>
          </a:bodyPr>
          <a:lstStyle/>
          <a:p>
            <a:pPr algn="l">
              <a:lnSpc>
                <a:spcPts val="6869"/>
              </a:lnSpc>
            </a:pPr>
            <a:r>
              <a:rPr lang="en-US" sz="6605">
                <a:solidFill>
                  <a:srgbClr val="000000"/>
                </a:solidFill>
                <a:latin typeface="Disket Mono Bold"/>
                <a:ea typeface="Disket Mono Bold"/>
                <a:cs typeface="Disket Mono Bold"/>
                <a:sym typeface="Disket Mono Bold"/>
              </a:rPr>
              <a:t>hYBRID APPROACH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506072" y="2253849"/>
            <a:ext cx="4844805" cy="2040716"/>
            <a:chOff x="0" y="0"/>
            <a:chExt cx="6459741" cy="2720955"/>
          </a:xfrm>
        </p:grpSpPr>
        <p:sp>
          <p:nvSpPr>
            <p:cNvPr id="3" name="Freeform 3"/>
            <p:cNvSpPr/>
            <p:nvPr/>
          </p:nvSpPr>
          <p:spPr>
            <a:xfrm>
              <a:off x="0" y="0"/>
              <a:ext cx="2138062" cy="2201120"/>
            </a:xfrm>
            <a:custGeom>
              <a:avLst/>
              <a:gdLst/>
              <a:ahLst/>
              <a:cxnLst/>
              <a:rect l="l" t="t" r="r" b="b"/>
              <a:pathLst>
                <a:path w="2138062" h="2201120">
                  <a:moveTo>
                    <a:pt x="0" y="0"/>
                  </a:moveTo>
                  <a:lnTo>
                    <a:pt x="2138062" y="0"/>
                  </a:lnTo>
                  <a:lnTo>
                    <a:pt x="2138062" y="2201120"/>
                  </a:lnTo>
                  <a:lnTo>
                    <a:pt x="0" y="2201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TextBox 4"/>
            <p:cNvSpPr txBox="1"/>
            <p:nvPr/>
          </p:nvSpPr>
          <p:spPr>
            <a:xfrm>
              <a:off x="674763" y="744390"/>
              <a:ext cx="5784977" cy="971830"/>
            </a:xfrm>
            <a:prstGeom prst="rect">
              <a:avLst/>
            </a:prstGeom>
          </p:spPr>
          <p:txBody>
            <a:bodyPr lIns="0" tIns="0" rIns="0" bIns="0" rtlCol="0" anchor="t">
              <a:spAutoFit/>
            </a:bodyPr>
            <a:lstStyle/>
            <a:p>
              <a:pPr marL="0" lvl="0" indent="0" algn="l">
                <a:lnSpc>
                  <a:spcPts val="6141"/>
                </a:lnSpc>
                <a:spcBef>
                  <a:spcPct val="0"/>
                </a:spcBef>
              </a:pPr>
              <a:r>
                <a:rPr lang="en-US" sz="4386">
                  <a:solidFill>
                    <a:srgbClr val="FFFFFF"/>
                  </a:solidFill>
                  <a:latin typeface="HK Grotesk Bold"/>
                  <a:ea typeface="HK Grotesk Bold"/>
                  <a:cs typeface="HK Grotesk Bold"/>
                  <a:sym typeface="HK Grotesk Bold"/>
                </a:rPr>
                <a:t>01</a:t>
              </a:r>
            </a:p>
          </p:txBody>
        </p:sp>
        <p:sp>
          <p:nvSpPr>
            <p:cNvPr id="5" name="TextBox 5"/>
            <p:cNvSpPr txBox="1"/>
            <p:nvPr/>
          </p:nvSpPr>
          <p:spPr>
            <a:xfrm>
              <a:off x="674763" y="1935871"/>
              <a:ext cx="5784977" cy="785084"/>
            </a:xfrm>
            <a:prstGeom prst="rect">
              <a:avLst/>
            </a:prstGeom>
          </p:spPr>
          <p:txBody>
            <a:bodyPr lIns="0" tIns="0" rIns="0" bIns="0" rtlCol="0" anchor="t">
              <a:spAutoFit/>
            </a:bodyPr>
            <a:lstStyle/>
            <a:p>
              <a:pPr marL="0" lvl="0" indent="0" algn="l">
                <a:lnSpc>
                  <a:spcPts val="4913"/>
                </a:lnSpc>
                <a:spcBef>
                  <a:spcPct val="0"/>
                </a:spcBef>
              </a:pPr>
              <a:r>
                <a:rPr lang="en-US" sz="3509">
                  <a:solidFill>
                    <a:srgbClr val="FFFFFF"/>
                  </a:solidFill>
                  <a:latin typeface="Clear Sans"/>
                  <a:ea typeface="Clear Sans"/>
                  <a:cs typeface="Clear Sans"/>
                  <a:sym typeface="Clear Sans"/>
                </a:rPr>
                <a:t>Introduction</a:t>
              </a:r>
            </a:p>
          </p:txBody>
        </p:sp>
      </p:grpSp>
      <p:grpSp>
        <p:nvGrpSpPr>
          <p:cNvPr id="6" name="Group 6"/>
          <p:cNvGrpSpPr/>
          <p:nvPr/>
        </p:nvGrpSpPr>
        <p:grpSpPr>
          <a:xfrm>
            <a:off x="4428583" y="2253849"/>
            <a:ext cx="4715417" cy="2118065"/>
            <a:chOff x="0" y="0"/>
            <a:chExt cx="6287222" cy="2824087"/>
          </a:xfrm>
        </p:grpSpPr>
        <p:sp>
          <p:nvSpPr>
            <p:cNvPr id="7" name="TextBox 7"/>
            <p:cNvSpPr txBox="1"/>
            <p:nvPr/>
          </p:nvSpPr>
          <p:spPr>
            <a:xfrm>
              <a:off x="575511" y="861943"/>
              <a:ext cx="5711711" cy="970132"/>
            </a:xfrm>
            <a:prstGeom prst="rect">
              <a:avLst/>
            </a:prstGeom>
          </p:spPr>
          <p:txBody>
            <a:bodyPr lIns="0" tIns="0" rIns="0" bIns="0" rtlCol="0" anchor="t">
              <a:spAutoFit/>
            </a:bodyPr>
            <a:lstStyle/>
            <a:p>
              <a:pPr marL="0" lvl="0" indent="0" algn="l">
                <a:lnSpc>
                  <a:spcPts val="6063"/>
                </a:lnSpc>
                <a:spcBef>
                  <a:spcPct val="0"/>
                </a:spcBef>
              </a:pPr>
              <a:r>
                <a:rPr lang="en-US" sz="4331">
                  <a:solidFill>
                    <a:srgbClr val="FFFFFF"/>
                  </a:solidFill>
                  <a:latin typeface="HK Grotesk"/>
                  <a:ea typeface="HK Grotesk"/>
                  <a:cs typeface="HK Grotesk"/>
                  <a:sym typeface="HK Grotesk"/>
                </a:rPr>
                <a:t>02</a:t>
              </a:r>
            </a:p>
          </p:txBody>
        </p:sp>
        <p:sp>
          <p:nvSpPr>
            <p:cNvPr id="8" name="TextBox 8"/>
            <p:cNvSpPr txBox="1"/>
            <p:nvPr/>
          </p:nvSpPr>
          <p:spPr>
            <a:xfrm>
              <a:off x="575511" y="2057505"/>
              <a:ext cx="5711711" cy="766581"/>
            </a:xfrm>
            <a:prstGeom prst="rect">
              <a:avLst/>
            </a:prstGeom>
          </p:spPr>
          <p:txBody>
            <a:bodyPr lIns="0" tIns="0" rIns="0" bIns="0" rtlCol="0" anchor="t">
              <a:spAutoFit/>
            </a:bodyPr>
            <a:lstStyle/>
            <a:p>
              <a:pPr marL="0" lvl="0" indent="0" algn="l">
                <a:lnSpc>
                  <a:spcPts val="4851"/>
                </a:lnSpc>
                <a:spcBef>
                  <a:spcPct val="0"/>
                </a:spcBef>
              </a:pPr>
              <a:r>
                <a:rPr lang="en-US" sz="3465">
                  <a:solidFill>
                    <a:srgbClr val="FFFFFF"/>
                  </a:solidFill>
                  <a:latin typeface="Clear Sans"/>
                  <a:ea typeface="Clear Sans"/>
                  <a:cs typeface="Clear Sans"/>
                  <a:sym typeface="Clear Sans"/>
                </a:rPr>
                <a:t>How it works</a:t>
              </a:r>
            </a:p>
          </p:txBody>
        </p:sp>
        <p:sp>
          <p:nvSpPr>
            <p:cNvPr id="9" name="Freeform 9"/>
            <p:cNvSpPr/>
            <p:nvPr/>
          </p:nvSpPr>
          <p:spPr>
            <a:xfrm>
              <a:off x="0" y="0"/>
              <a:ext cx="2138062" cy="2201120"/>
            </a:xfrm>
            <a:custGeom>
              <a:avLst/>
              <a:gdLst/>
              <a:ahLst/>
              <a:cxnLst/>
              <a:rect l="l" t="t" r="r" b="b"/>
              <a:pathLst>
                <a:path w="2138062" h="2201120">
                  <a:moveTo>
                    <a:pt x="0" y="0"/>
                  </a:moveTo>
                  <a:lnTo>
                    <a:pt x="2138062" y="0"/>
                  </a:lnTo>
                  <a:lnTo>
                    <a:pt x="2138062" y="2201120"/>
                  </a:lnTo>
                  <a:lnTo>
                    <a:pt x="0" y="2201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10" name="TextBox 10"/>
          <p:cNvSpPr txBox="1"/>
          <p:nvPr/>
        </p:nvSpPr>
        <p:spPr>
          <a:xfrm>
            <a:off x="8704542" y="2843035"/>
            <a:ext cx="4219278" cy="732006"/>
          </a:xfrm>
          <a:prstGeom prst="rect">
            <a:avLst/>
          </a:prstGeom>
        </p:spPr>
        <p:txBody>
          <a:bodyPr lIns="0" tIns="0" rIns="0" bIns="0" rtlCol="0" anchor="t">
            <a:spAutoFit/>
          </a:bodyPr>
          <a:lstStyle/>
          <a:p>
            <a:pPr marL="0" lvl="0" indent="0" algn="l">
              <a:lnSpc>
                <a:spcPts val="5972"/>
              </a:lnSpc>
              <a:spcBef>
                <a:spcPct val="0"/>
              </a:spcBef>
            </a:pPr>
            <a:r>
              <a:rPr lang="en-US" sz="4266">
                <a:solidFill>
                  <a:srgbClr val="FFFFFF"/>
                </a:solidFill>
                <a:latin typeface="HK Grotesk Bold"/>
                <a:ea typeface="HK Grotesk Bold"/>
                <a:cs typeface="HK Grotesk Bold"/>
                <a:sym typeface="HK Grotesk Bold"/>
              </a:rPr>
              <a:t>03</a:t>
            </a:r>
          </a:p>
        </p:txBody>
      </p:sp>
      <p:sp>
        <p:nvSpPr>
          <p:cNvPr id="11" name="TextBox 11"/>
          <p:cNvSpPr txBox="1"/>
          <p:nvPr/>
        </p:nvSpPr>
        <p:spPr>
          <a:xfrm>
            <a:off x="8704542" y="3838014"/>
            <a:ext cx="5532554" cy="1187412"/>
          </a:xfrm>
          <a:prstGeom prst="rect">
            <a:avLst/>
          </a:prstGeom>
        </p:spPr>
        <p:txBody>
          <a:bodyPr lIns="0" tIns="0" rIns="0" bIns="0" rtlCol="0" anchor="t">
            <a:spAutoFit/>
          </a:bodyPr>
          <a:lstStyle/>
          <a:p>
            <a:pPr algn="l">
              <a:lnSpc>
                <a:spcPts val="4777"/>
              </a:lnSpc>
            </a:pPr>
            <a:r>
              <a:rPr lang="en-US" sz="3412">
                <a:solidFill>
                  <a:srgbClr val="FFFFFF"/>
                </a:solidFill>
                <a:latin typeface="Clear Sans"/>
                <a:ea typeface="Clear Sans"/>
                <a:cs typeface="Clear Sans"/>
                <a:sym typeface="Clear Sans"/>
              </a:rPr>
              <a:t>Frontend&amp;Solidity</a:t>
            </a:r>
          </a:p>
          <a:p>
            <a:pPr marL="0" lvl="0" indent="0" algn="l">
              <a:lnSpc>
                <a:spcPts val="4777"/>
              </a:lnSpc>
              <a:spcBef>
                <a:spcPct val="0"/>
              </a:spcBef>
            </a:pPr>
            <a:r>
              <a:rPr lang="en-US" sz="3412">
                <a:solidFill>
                  <a:srgbClr val="FFFFFF"/>
                </a:solidFill>
                <a:latin typeface="Clear Sans"/>
                <a:ea typeface="Clear Sans"/>
                <a:cs typeface="Clear Sans"/>
                <a:sym typeface="Clear Sans"/>
              </a:rPr>
              <a:t> Overview</a:t>
            </a:r>
          </a:p>
        </p:txBody>
      </p:sp>
      <p:sp>
        <p:nvSpPr>
          <p:cNvPr id="12" name="Freeform 12"/>
          <p:cNvSpPr/>
          <p:nvPr/>
        </p:nvSpPr>
        <p:spPr>
          <a:xfrm>
            <a:off x="8198470" y="2253849"/>
            <a:ext cx="1603546" cy="1650840"/>
          </a:xfrm>
          <a:custGeom>
            <a:avLst/>
            <a:gdLst/>
            <a:ahLst/>
            <a:cxnLst/>
            <a:rect l="l" t="t" r="r" b="b"/>
            <a:pathLst>
              <a:path w="1603546" h="1650840">
                <a:moveTo>
                  <a:pt x="0" y="0"/>
                </a:moveTo>
                <a:lnTo>
                  <a:pt x="1603546" y="0"/>
                </a:lnTo>
                <a:lnTo>
                  <a:pt x="1603546" y="1650840"/>
                </a:lnTo>
                <a:lnTo>
                  <a:pt x="0" y="165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13" name="TextBox 13"/>
          <p:cNvSpPr txBox="1"/>
          <p:nvPr/>
        </p:nvSpPr>
        <p:spPr>
          <a:xfrm>
            <a:off x="12649991" y="2766957"/>
            <a:ext cx="6094187" cy="690057"/>
          </a:xfrm>
          <a:prstGeom prst="rect">
            <a:avLst/>
          </a:prstGeom>
        </p:spPr>
        <p:txBody>
          <a:bodyPr lIns="0" tIns="0" rIns="0" bIns="0" rtlCol="0" anchor="t">
            <a:spAutoFit/>
          </a:bodyPr>
          <a:lstStyle/>
          <a:p>
            <a:pPr marL="0" lvl="0" indent="0" algn="l">
              <a:lnSpc>
                <a:spcPts val="5672"/>
              </a:lnSpc>
              <a:spcBef>
                <a:spcPct val="0"/>
              </a:spcBef>
            </a:pPr>
            <a:r>
              <a:rPr lang="en-US" sz="4052">
                <a:solidFill>
                  <a:srgbClr val="FFFFFF"/>
                </a:solidFill>
                <a:latin typeface="HK Grotesk Bold"/>
                <a:ea typeface="HK Grotesk Bold"/>
                <a:cs typeface="HK Grotesk Bold"/>
                <a:sym typeface="HK Grotesk Bold"/>
              </a:rPr>
              <a:t>04</a:t>
            </a:r>
          </a:p>
        </p:txBody>
      </p:sp>
      <p:sp>
        <p:nvSpPr>
          <p:cNvPr id="14" name="TextBox 14"/>
          <p:cNvSpPr txBox="1"/>
          <p:nvPr/>
        </p:nvSpPr>
        <p:spPr>
          <a:xfrm>
            <a:off x="506072" y="575220"/>
            <a:ext cx="11553532" cy="1021259"/>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table of contents</a:t>
            </a:r>
          </a:p>
        </p:txBody>
      </p:sp>
      <p:sp>
        <p:nvSpPr>
          <p:cNvPr id="15" name="TextBox 15"/>
          <p:cNvSpPr txBox="1"/>
          <p:nvPr/>
        </p:nvSpPr>
        <p:spPr>
          <a:xfrm>
            <a:off x="1087962" y="6056508"/>
            <a:ext cx="5194876" cy="682943"/>
          </a:xfrm>
          <a:prstGeom prst="rect">
            <a:avLst/>
          </a:prstGeom>
        </p:spPr>
        <p:txBody>
          <a:bodyPr lIns="0" tIns="0" rIns="0" bIns="0" rtlCol="0" anchor="t">
            <a:spAutoFit/>
          </a:bodyPr>
          <a:lstStyle/>
          <a:p>
            <a:pPr marL="0" lvl="0" indent="0" algn="l">
              <a:lnSpc>
                <a:spcPts val="5607"/>
              </a:lnSpc>
              <a:spcBef>
                <a:spcPct val="0"/>
              </a:spcBef>
            </a:pPr>
            <a:r>
              <a:rPr lang="en-US" sz="4005">
                <a:solidFill>
                  <a:srgbClr val="FFFFFF"/>
                </a:solidFill>
                <a:latin typeface="HK Grotesk Bold"/>
                <a:ea typeface="HK Grotesk Bold"/>
                <a:cs typeface="HK Grotesk Bold"/>
                <a:sym typeface="HK Grotesk Bold"/>
              </a:rPr>
              <a:t>05</a:t>
            </a:r>
          </a:p>
        </p:txBody>
      </p:sp>
      <p:sp>
        <p:nvSpPr>
          <p:cNvPr id="16" name="TextBox 16"/>
          <p:cNvSpPr txBox="1"/>
          <p:nvPr/>
        </p:nvSpPr>
        <p:spPr>
          <a:xfrm>
            <a:off x="10079881" y="2953122"/>
            <a:ext cx="7179419" cy="575495"/>
          </a:xfrm>
          <a:prstGeom prst="rect">
            <a:avLst/>
          </a:prstGeom>
        </p:spPr>
        <p:txBody>
          <a:bodyPr lIns="0" tIns="0" rIns="0" bIns="0" rtlCol="0" anchor="t">
            <a:spAutoFit/>
          </a:bodyPr>
          <a:lstStyle/>
          <a:p>
            <a:pPr marL="0" lvl="0" indent="0" algn="l">
              <a:lnSpc>
                <a:spcPts val="4702"/>
              </a:lnSpc>
              <a:spcBef>
                <a:spcPct val="0"/>
              </a:spcBef>
            </a:pPr>
            <a:endParaRPr/>
          </a:p>
        </p:txBody>
      </p:sp>
      <p:sp>
        <p:nvSpPr>
          <p:cNvPr id="17" name="TextBox 17"/>
          <p:cNvSpPr txBox="1"/>
          <p:nvPr/>
        </p:nvSpPr>
        <p:spPr>
          <a:xfrm>
            <a:off x="8630740" y="6046983"/>
            <a:ext cx="7179419" cy="721749"/>
          </a:xfrm>
          <a:prstGeom prst="rect">
            <a:avLst/>
          </a:prstGeom>
        </p:spPr>
        <p:txBody>
          <a:bodyPr lIns="0" tIns="0" rIns="0" bIns="0" rtlCol="0" anchor="t">
            <a:spAutoFit/>
          </a:bodyPr>
          <a:lstStyle/>
          <a:p>
            <a:pPr marL="0" lvl="0" indent="0" algn="l">
              <a:lnSpc>
                <a:spcPts val="5877"/>
              </a:lnSpc>
              <a:spcBef>
                <a:spcPct val="0"/>
              </a:spcBef>
            </a:pPr>
            <a:r>
              <a:rPr lang="en-US" sz="4198">
                <a:solidFill>
                  <a:srgbClr val="FFFFFF"/>
                </a:solidFill>
                <a:latin typeface="HK Grotesk Bold"/>
                <a:ea typeface="HK Grotesk Bold"/>
                <a:cs typeface="HK Grotesk Bold"/>
                <a:sym typeface="HK Grotesk Bold"/>
              </a:rPr>
              <a:t>07</a:t>
            </a:r>
          </a:p>
        </p:txBody>
      </p:sp>
      <p:sp>
        <p:nvSpPr>
          <p:cNvPr id="18" name="TextBox 18"/>
          <p:cNvSpPr txBox="1"/>
          <p:nvPr/>
        </p:nvSpPr>
        <p:spPr>
          <a:xfrm>
            <a:off x="12655802" y="6111099"/>
            <a:ext cx="5540304" cy="721790"/>
          </a:xfrm>
          <a:prstGeom prst="rect">
            <a:avLst/>
          </a:prstGeom>
        </p:spPr>
        <p:txBody>
          <a:bodyPr lIns="0" tIns="0" rIns="0" bIns="0" rtlCol="0" anchor="t">
            <a:spAutoFit/>
          </a:bodyPr>
          <a:lstStyle/>
          <a:p>
            <a:pPr marL="0" lvl="0" indent="0" algn="l">
              <a:lnSpc>
                <a:spcPts val="5878"/>
              </a:lnSpc>
              <a:spcBef>
                <a:spcPct val="0"/>
              </a:spcBef>
            </a:pPr>
            <a:r>
              <a:rPr lang="en-US" sz="4198">
                <a:solidFill>
                  <a:srgbClr val="FFFFFF"/>
                </a:solidFill>
                <a:latin typeface="HK Grotesk Bold"/>
                <a:ea typeface="HK Grotesk Bold"/>
                <a:cs typeface="HK Grotesk Bold"/>
                <a:sym typeface="HK Grotesk Bold"/>
              </a:rPr>
              <a:t>08</a:t>
            </a:r>
          </a:p>
        </p:txBody>
      </p:sp>
      <p:sp>
        <p:nvSpPr>
          <p:cNvPr id="19" name="TextBox 19"/>
          <p:cNvSpPr txBox="1"/>
          <p:nvPr/>
        </p:nvSpPr>
        <p:spPr>
          <a:xfrm>
            <a:off x="13203874" y="7478854"/>
            <a:ext cx="5540304" cy="575527"/>
          </a:xfrm>
          <a:prstGeom prst="rect">
            <a:avLst/>
          </a:prstGeom>
        </p:spPr>
        <p:txBody>
          <a:bodyPr lIns="0" tIns="0" rIns="0" bIns="0" rtlCol="0" anchor="t">
            <a:spAutoFit/>
          </a:bodyPr>
          <a:lstStyle/>
          <a:p>
            <a:pPr marL="0" lvl="0" indent="0" algn="l">
              <a:lnSpc>
                <a:spcPts val="4702"/>
              </a:lnSpc>
              <a:spcBef>
                <a:spcPct val="0"/>
              </a:spcBef>
            </a:pPr>
            <a:r>
              <a:rPr lang="en-US" sz="3358">
                <a:solidFill>
                  <a:srgbClr val="FFFFFF"/>
                </a:solidFill>
                <a:latin typeface="Clear Sans"/>
                <a:ea typeface="Clear Sans"/>
                <a:cs typeface="Clear Sans"/>
                <a:sym typeface="Clear Sans"/>
              </a:rPr>
              <a:t>Conclusion</a:t>
            </a:r>
          </a:p>
        </p:txBody>
      </p:sp>
      <p:sp>
        <p:nvSpPr>
          <p:cNvPr id="20" name="Freeform 20"/>
          <p:cNvSpPr/>
          <p:nvPr/>
        </p:nvSpPr>
        <p:spPr>
          <a:xfrm>
            <a:off x="12220449" y="5523214"/>
            <a:ext cx="1603546" cy="1650840"/>
          </a:xfrm>
          <a:custGeom>
            <a:avLst/>
            <a:gdLst/>
            <a:ahLst/>
            <a:cxnLst/>
            <a:rect l="l" t="t" r="r" b="b"/>
            <a:pathLst>
              <a:path w="1603546" h="1650840">
                <a:moveTo>
                  <a:pt x="0" y="0"/>
                </a:moveTo>
                <a:lnTo>
                  <a:pt x="1603547" y="0"/>
                </a:lnTo>
                <a:lnTo>
                  <a:pt x="1603547" y="1650840"/>
                </a:lnTo>
                <a:lnTo>
                  <a:pt x="0" y="165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1" name="TextBox 21"/>
          <p:cNvSpPr txBox="1"/>
          <p:nvPr/>
        </p:nvSpPr>
        <p:spPr>
          <a:xfrm>
            <a:off x="12923821" y="3894241"/>
            <a:ext cx="7274244" cy="1131184"/>
          </a:xfrm>
          <a:prstGeom prst="rect">
            <a:avLst/>
          </a:prstGeom>
        </p:spPr>
        <p:txBody>
          <a:bodyPr lIns="0" tIns="0" rIns="0" bIns="0" rtlCol="0" anchor="t">
            <a:spAutoFit/>
          </a:bodyPr>
          <a:lstStyle/>
          <a:p>
            <a:pPr algn="l">
              <a:lnSpc>
                <a:spcPts val="4538"/>
              </a:lnSpc>
            </a:pPr>
            <a:r>
              <a:rPr lang="en-US" sz="3241">
                <a:solidFill>
                  <a:srgbClr val="FFFFFF"/>
                </a:solidFill>
                <a:latin typeface="Clear Sans"/>
                <a:ea typeface="Clear Sans"/>
                <a:cs typeface="Clear Sans"/>
                <a:sym typeface="Clear Sans"/>
              </a:rPr>
              <a:t> Hardware</a:t>
            </a:r>
          </a:p>
          <a:p>
            <a:pPr marL="0" lvl="0" indent="0" algn="l">
              <a:lnSpc>
                <a:spcPts val="4538"/>
              </a:lnSpc>
              <a:spcBef>
                <a:spcPct val="0"/>
              </a:spcBef>
            </a:pPr>
            <a:r>
              <a:rPr lang="en-US" sz="3241">
                <a:solidFill>
                  <a:srgbClr val="FFFFFF"/>
                </a:solidFill>
                <a:latin typeface="Clear Sans"/>
                <a:ea typeface="Clear Sans"/>
                <a:cs typeface="Clear Sans"/>
                <a:sym typeface="Clear Sans"/>
              </a:rPr>
              <a:t> Implementation flow</a:t>
            </a:r>
          </a:p>
        </p:txBody>
      </p:sp>
      <p:sp>
        <p:nvSpPr>
          <p:cNvPr id="22" name="Freeform 22"/>
          <p:cNvSpPr/>
          <p:nvPr/>
        </p:nvSpPr>
        <p:spPr>
          <a:xfrm>
            <a:off x="12220449" y="2253849"/>
            <a:ext cx="1603546" cy="1650840"/>
          </a:xfrm>
          <a:custGeom>
            <a:avLst/>
            <a:gdLst/>
            <a:ahLst/>
            <a:cxnLst/>
            <a:rect l="l" t="t" r="r" b="b"/>
            <a:pathLst>
              <a:path w="1603546" h="1650840">
                <a:moveTo>
                  <a:pt x="0" y="0"/>
                </a:moveTo>
                <a:lnTo>
                  <a:pt x="1603547" y="0"/>
                </a:lnTo>
                <a:lnTo>
                  <a:pt x="1603547" y="1650840"/>
                </a:lnTo>
                <a:lnTo>
                  <a:pt x="0" y="165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23" name="Group 23"/>
          <p:cNvGrpSpPr/>
          <p:nvPr/>
        </p:nvGrpSpPr>
        <p:grpSpPr>
          <a:xfrm>
            <a:off x="506072" y="5523214"/>
            <a:ext cx="5194876" cy="2990033"/>
            <a:chOff x="0" y="0"/>
            <a:chExt cx="6926501" cy="3986711"/>
          </a:xfrm>
        </p:grpSpPr>
        <p:sp>
          <p:nvSpPr>
            <p:cNvPr id="24" name="TextBox 24"/>
            <p:cNvSpPr txBox="1"/>
            <p:nvPr/>
          </p:nvSpPr>
          <p:spPr>
            <a:xfrm>
              <a:off x="0" y="2526664"/>
              <a:ext cx="6926501" cy="1460047"/>
            </a:xfrm>
            <a:prstGeom prst="rect">
              <a:avLst/>
            </a:prstGeom>
          </p:spPr>
          <p:txBody>
            <a:bodyPr lIns="0" tIns="0" rIns="0" bIns="0" rtlCol="0" anchor="t">
              <a:spAutoFit/>
            </a:bodyPr>
            <a:lstStyle/>
            <a:p>
              <a:pPr algn="l">
                <a:lnSpc>
                  <a:spcPts val="4485"/>
                </a:lnSpc>
              </a:pPr>
              <a:r>
                <a:rPr lang="en-US" sz="3204">
                  <a:solidFill>
                    <a:srgbClr val="FFFFFF"/>
                  </a:solidFill>
                  <a:latin typeface="Clear Sans"/>
                  <a:ea typeface="Clear Sans"/>
                  <a:cs typeface="Clear Sans"/>
                  <a:sym typeface="Clear Sans"/>
                </a:rPr>
                <a:t>Hardware parts</a:t>
              </a:r>
            </a:p>
            <a:p>
              <a:pPr marL="0" lvl="0" indent="0" algn="l">
                <a:lnSpc>
                  <a:spcPts val="4485"/>
                </a:lnSpc>
                <a:spcBef>
                  <a:spcPct val="0"/>
                </a:spcBef>
              </a:pPr>
              <a:r>
                <a:rPr lang="en-US" sz="3204">
                  <a:solidFill>
                    <a:srgbClr val="FFFFFF"/>
                  </a:solidFill>
                  <a:latin typeface="Clear Sans"/>
                  <a:ea typeface="Clear Sans"/>
                  <a:cs typeface="Clear Sans"/>
                  <a:sym typeface="Clear Sans"/>
                </a:rPr>
                <a:t> overview</a:t>
              </a:r>
            </a:p>
          </p:txBody>
        </p:sp>
        <p:sp>
          <p:nvSpPr>
            <p:cNvPr id="25" name="Freeform 25"/>
            <p:cNvSpPr/>
            <p:nvPr/>
          </p:nvSpPr>
          <p:spPr>
            <a:xfrm>
              <a:off x="30871" y="0"/>
              <a:ext cx="2138062" cy="2201120"/>
            </a:xfrm>
            <a:custGeom>
              <a:avLst/>
              <a:gdLst/>
              <a:ahLst/>
              <a:cxnLst/>
              <a:rect l="l" t="t" r="r" b="b"/>
              <a:pathLst>
                <a:path w="2138062" h="2201120">
                  <a:moveTo>
                    <a:pt x="0" y="0"/>
                  </a:moveTo>
                  <a:lnTo>
                    <a:pt x="2138061" y="0"/>
                  </a:lnTo>
                  <a:lnTo>
                    <a:pt x="2138061" y="2201120"/>
                  </a:lnTo>
                  <a:lnTo>
                    <a:pt x="0" y="2201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grpSp>
        <p:nvGrpSpPr>
          <p:cNvPr id="26" name="Group 26"/>
          <p:cNvGrpSpPr/>
          <p:nvPr/>
        </p:nvGrpSpPr>
        <p:grpSpPr>
          <a:xfrm>
            <a:off x="8198470" y="5530251"/>
            <a:ext cx="7179419" cy="3040811"/>
            <a:chOff x="0" y="0"/>
            <a:chExt cx="9572559" cy="4054414"/>
          </a:xfrm>
        </p:grpSpPr>
        <p:sp>
          <p:nvSpPr>
            <p:cNvPr id="27" name="TextBox 27"/>
            <p:cNvSpPr txBox="1"/>
            <p:nvPr/>
          </p:nvSpPr>
          <p:spPr>
            <a:xfrm>
              <a:off x="0" y="2517139"/>
              <a:ext cx="9572559" cy="1537275"/>
            </a:xfrm>
            <a:prstGeom prst="rect">
              <a:avLst/>
            </a:prstGeom>
          </p:spPr>
          <p:txBody>
            <a:bodyPr lIns="0" tIns="0" rIns="0" bIns="0" rtlCol="0" anchor="t">
              <a:spAutoFit/>
            </a:bodyPr>
            <a:lstStyle/>
            <a:p>
              <a:pPr algn="l">
                <a:lnSpc>
                  <a:spcPts val="4702"/>
                </a:lnSpc>
              </a:pPr>
              <a:r>
                <a:rPr lang="en-US" sz="3358">
                  <a:solidFill>
                    <a:srgbClr val="FFFFFF"/>
                  </a:solidFill>
                  <a:latin typeface="Clear Sans"/>
                  <a:ea typeface="Clear Sans"/>
                  <a:cs typeface="Clear Sans"/>
                  <a:sym typeface="Clear Sans"/>
                </a:rPr>
                <a:t>Obstacles and potencial</a:t>
              </a:r>
            </a:p>
            <a:p>
              <a:pPr marL="0" lvl="0" indent="0" algn="l">
                <a:lnSpc>
                  <a:spcPts val="4702"/>
                </a:lnSpc>
                <a:spcBef>
                  <a:spcPct val="0"/>
                </a:spcBef>
              </a:pPr>
              <a:r>
                <a:rPr lang="en-US" sz="3358">
                  <a:solidFill>
                    <a:srgbClr val="FFFFFF"/>
                  </a:solidFill>
                  <a:latin typeface="Clear Sans"/>
                  <a:ea typeface="Clear Sans"/>
                  <a:cs typeface="Clear Sans"/>
                  <a:sym typeface="Clear Sans"/>
                </a:rPr>
                <a:t> solutions</a:t>
              </a:r>
            </a:p>
          </p:txBody>
        </p:sp>
        <p:sp>
          <p:nvSpPr>
            <p:cNvPr id="28" name="Freeform 28"/>
            <p:cNvSpPr/>
            <p:nvPr/>
          </p:nvSpPr>
          <p:spPr>
            <a:xfrm>
              <a:off x="0" y="0"/>
              <a:ext cx="2138062" cy="2201120"/>
            </a:xfrm>
            <a:custGeom>
              <a:avLst/>
              <a:gdLst/>
              <a:ahLst/>
              <a:cxnLst/>
              <a:rect l="l" t="t" r="r" b="b"/>
              <a:pathLst>
                <a:path w="2138062" h="2201120">
                  <a:moveTo>
                    <a:pt x="0" y="0"/>
                  </a:moveTo>
                  <a:lnTo>
                    <a:pt x="2138062" y="0"/>
                  </a:lnTo>
                  <a:lnTo>
                    <a:pt x="2138062" y="2201120"/>
                  </a:lnTo>
                  <a:lnTo>
                    <a:pt x="0" y="220112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sp>
        <p:nvSpPr>
          <p:cNvPr id="29" name="TextBox 29"/>
          <p:cNvSpPr txBox="1"/>
          <p:nvPr/>
        </p:nvSpPr>
        <p:spPr>
          <a:xfrm>
            <a:off x="5035778" y="6046983"/>
            <a:ext cx="2494120" cy="672701"/>
          </a:xfrm>
          <a:prstGeom prst="rect">
            <a:avLst/>
          </a:prstGeom>
        </p:spPr>
        <p:txBody>
          <a:bodyPr lIns="0" tIns="0" rIns="0" bIns="0" rtlCol="0" anchor="t">
            <a:spAutoFit/>
          </a:bodyPr>
          <a:lstStyle/>
          <a:p>
            <a:pPr marL="0" lvl="0" indent="0" algn="l">
              <a:lnSpc>
                <a:spcPts val="5424"/>
              </a:lnSpc>
              <a:spcBef>
                <a:spcPct val="0"/>
              </a:spcBef>
            </a:pPr>
            <a:r>
              <a:rPr lang="en-US" sz="3874">
                <a:solidFill>
                  <a:srgbClr val="FFFFFF"/>
                </a:solidFill>
                <a:latin typeface="HK Grotesk"/>
                <a:ea typeface="HK Grotesk"/>
                <a:cs typeface="HK Grotesk"/>
                <a:sym typeface="HK Grotesk"/>
              </a:rPr>
              <a:t>06</a:t>
            </a:r>
          </a:p>
        </p:txBody>
      </p:sp>
      <p:sp>
        <p:nvSpPr>
          <p:cNvPr id="30" name="Freeform 30"/>
          <p:cNvSpPr/>
          <p:nvPr/>
        </p:nvSpPr>
        <p:spPr>
          <a:xfrm>
            <a:off x="4428583" y="5523214"/>
            <a:ext cx="1603546" cy="1650840"/>
          </a:xfrm>
          <a:custGeom>
            <a:avLst/>
            <a:gdLst/>
            <a:ahLst/>
            <a:cxnLst/>
            <a:rect l="l" t="t" r="r" b="b"/>
            <a:pathLst>
              <a:path w="1603546" h="1650840">
                <a:moveTo>
                  <a:pt x="0" y="0"/>
                </a:moveTo>
                <a:lnTo>
                  <a:pt x="1603547" y="0"/>
                </a:lnTo>
                <a:lnTo>
                  <a:pt x="1603547" y="1650840"/>
                </a:lnTo>
                <a:lnTo>
                  <a:pt x="0" y="1650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1" name="TextBox 31"/>
          <p:cNvSpPr txBox="1"/>
          <p:nvPr/>
        </p:nvSpPr>
        <p:spPr>
          <a:xfrm>
            <a:off x="4428583" y="7357065"/>
            <a:ext cx="7240002" cy="1623357"/>
          </a:xfrm>
          <a:prstGeom prst="rect">
            <a:avLst/>
          </a:prstGeom>
        </p:spPr>
        <p:txBody>
          <a:bodyPr lIns="0" tIns="0" rIns="0" bIns="0" rtlCol="0" anchor="t">
            <a:spAutoFit/>
          </a:bodyPr>
          <a:lstStyle/>
          <a:p>
            <a:pPr algn="l">
              <a:lnSpc>
                <a:spcPts val="4339"/>
              </a:lnSpc>
            </a:pPr>
            <a:r>
              <a:rPr lang="en-US" sz="3099">
                <a:solidFill>
                  <a:srgbClr val="FFFFFF"/>
                </a:solidFill>
                <a:latin typeface="Clear Sans"/>
                <a:ea typeface="Clear Sans"/>
                <a:cs typeface="Clear Sans"/>
                <a:sym typeface="Clear Sans"/>
              </a:rPr>
              <a:t>Communication </a:t>
            </a:r>
          </a:p>
          <a:p>
            <a:pPr algn="l">
              <a:lnSpc>
                <a:spcPts val="4339"/>
              </a:lnSpc>
            </a:pPr>
            <a:r>
              <a:rPr lang="en-US" sz="3099">
                <a:solidFill>
                  <a:srgbClr val="FFFFFF"/>
                </a:solidFill>
                <a:latin typeface="Clear Sans"/>
                <a:ea typeface="Clear Sans"/>
                <a:cs typeface="Clear Sans"/>
                <a:sym typeface="Clear Sans"/>
              </a:rPr>
              <a:t>system flow</a:t>
            </a:r>
          </a:p>
          <a:p>
            <a:pPr marL="0" lvl="0" indent="0" algn="l">
              <a:lnSpc>
                <a:spcPts val="4339"/>
              </a:lnSpc>
              <a:spcBef>
                <a:spcPct val="0"/>
              </a:spcBef>
            </a:pPr>
            <a:r>
              <a:rPr lang="en-US" sz="3099">
                <a:solidFill>
                  <a:srgbClr val="FFFFFF"/>
                </a:solidFill>
                <a:latin typeface="Clear Sans"/>
                <a:ea typeface="Clear Sans"/>
                <a:cs typeface="Clear Sans"/>
                <a:sym typeface="Clear Sans"/>
              </a:rPr>
              <a:t> (Blockchain&amp;IoT)</a:t>
            </a:r>
          </a:p>
        </p:txBody>
      </p:sp>
      <p:sp>
        <p:nvSpPr>
          <p:cNvPr id="32" name="Freeform 32"/>
          <p:cNvSpPr/>
          <p:nvPr/>
        </p:nvSpPr>
        <p:spPr>
          <a:xfrm>
            <a:off x="13669590" y="156441"/>
            <a:ext cx="6373615" cy="2922828"/>
          </a:xfrm>
          <a:custGeom>
            <a:avLst/>
            <a:gdLst/>
            <a:ahLst/>
            <a:cxnLst/>
            <a:rect l="l" t="t" r="r" b="b"/>
            <a:pathLst>
              <a:path w="6373615" h="2922828">
                <a:moveTo>
                  <a:pt x="0" y="0"/>
                </a:moveTo>
                <a:lnTo>
                  <a:pt x="6373616" y="0"/>
                </a:lnTo>
                <a:lnTo>
                  <a:pt x="6373616" y="2922828"/>
                </a:lnTo>
                <a:lnTo>
                  <a:pt x="0" y="2922828"/>
                </a:lnTo>
                <a:lnTo>
                  <a:pt x="0" y="0"/>
                </a:lnTo>
                <a:close/>
              </a:path>
            </a:pathLst>
          </a:custGeom>
          <a:blipFill>
            <a:blip r:embed="rId4"/>
            <a:stretch>
              <a:fillRect b="-22455"/>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7830006" y="-951054"/>
            <a:ext cx="12680224" cy="10981074"/>
            <a:chOff x="0" y="0"/>
            <a:chExt cx="6350000" cy="5499100"/>
          </a:xfrm>
        </p:grpSpPr>
        <p:sp>
          <p:nvSpPr>
            <p:cNvPr id="3" name="Freeform 3"/>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a:ln w="12700">
              <a:solidFill>
                <a:srgbClr val="000000"/>
              </a:solidFill>
            </a:ln>
          </p:spPr>
          <p:txBody>
            <a:bodyPr/>
            <a:lstStyle/>
            <a:p>
              <a:endParaRPr lang="en-US"/>
            </a:p>
          </p:txBody>
        </p:sp>
      </p:grpSp>
      <p:grpSp>
        <p:nvGrpSpPr>
          <p:cNvPr id="4" name="Group 4"/>
          <p:cNvGrpSpPr/>
          <p:nvPr/>
        </p:nvGrpSpPr>
        <p:grpSpPr>
          <a:xfrm>
            <a:off x="8721137" y="-179335"/>
            <a:ext cx="10897962" cy="9437635"/>
            <a:chOff x="0" y="0"/>
            <a:chExt cx="6350000" cy="5499100"/>
          </a:xfrm>
        </p:grpSpPr>
        <p:sp>
          <p:nvSpPr>
            <p:cNvPr id="5" name="Freeform 5"/>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2"/>
              <a:stretch>
                <a:fillRect l="-9553" r="-9553"/>
              </a:stretch>
            </a:blipFill>
          </p:spPr>
          <p:txBody>
            <a:bodyPr/>
            <a:lstStyle/>
            <a:p>
              <a:endParaRPr lang="en-US"/>
            </a:p>
          </p:txBody>
        </p:sp>
      </p:grpSp>
      <p:sp>
        <p:nvSpPr>
          <p:cNvPr id="6" name="Freeform 6"/>
          <p:cNvSpPr/>
          <p:nvPr/>
        </p:nvSpPr>
        <p:spPr>
          <a:xfrm rot="2762050">
            <a:off x="-4006641" y="-2333659"/>
            <a:ext cx="8013282" cy="9003688"/>
          </a:xfrm>
          <a:custGeom>
            <a:avLst/>
            <a:gdLst/>
            <a:ahLst/>
            <a:cxnLst/>
            <a:rect l="l" t="t" r="r" b="b"/>
            <a:pathLst>
              <a:path w="8013282" h="9003688">
                <a:moveTo>
                  <a:pt x="0" y="0"/>
                </a:moveTo>
                <a:lnTo>
                  <a:pt x="8013282" y="0"/>
                </a:lnTo>
                <a:lnTo>
                  <a:pt x="8013282" y="9003687"/>
                </a:lnTo>
                <a:lnTo>
                  <a:pt x="0" y="9003687"/>
                </a:lnTo>
                <a:lnTo>
                  <a:pt x="0" y="0"/>
                </a:lnTo>
                <a:close/>
              </a:path>
            </a:pathLst>
          </a:custGeom>
          <a:blipFill>
            <a:blip r:embed="rId3"/>
            <a:stretch>
              <a:fillRect/>
            </a:stretch>
          </a:blipFill>
        </p:spPr>
        <p:txBody>
          <a:bodyPr/>
          <a:lstStyle/>
          <a:p>
            <a:endParaRPr lang="en-US"/>
          </a:p>
        </p:txBody>
      </p:sp>
      <p:sp>
        <p:nvSpPr>
          <p:cNvPr id="7" name="Freeform 7"/>
          <p:cNvSpPr/>
          <p:nvPr/>
        </p:nvSpPr>
        <p:spPr>
          <a:xfrm rot="-5400000" flipH="1">
            <a:off x="-1185716" y="9262505"/>
            <a:ext cx="7269672" cy="5844816"/>
          </a:xfrm>
          <a:custGeom>
            <a:avLst/>
            <a:gdLst/>
            <a:ahLst/>
            <a:cxnLst/>
            <a:rect l="l" t="t" r="r" b="b"/>
            <a:pathLst>
              <a:path w="7269672" h="5844816">
                <a:moveTo>
                  <a:pt x="7269672" y="0"/>
                </a:moveTo>
                <a:lnTo>
                  <a:pt x="0" y="0"/>
                </a:lnTo>
                <a:lnTo>
                  <a:pt x="0" y="5844816"/>
                </a:lnTo>
                <a:lnTo>
                  <a:pt x="7269672" y="5844816"/>
                </a:lnTo>
                <a:lnTo>
                  <a:pt x="7269672" y="0"/>
                </a:lnTo>
                <a:close/>
              </a:path>
            </a:pathLst>
          </a:custGeom>
          <a:blipFill>
            <a:blip r:embed="rId4"/>
            <a:stretch>
              <a:fillRect/>
            </a:stretch>
          </a:blipFill>
        </p:spPr>
        <p:txBody>
          <a:bodyPr/>
          <a:lstStyle/>
          <a:p>
            <a:endParaRPr lang="en-US"/>
          </a:p>
        </p:txBody>
      </p:sp>
      <p:sp>
        <p:nvSpPr>
          <p:cNvPr id="8" name="TextBox 8"/>
          <p:cNvSpPr txBox="1"/>
          <p:nvPr/>
        </p:nvSpPr>
        <p:spPr>
          <a:xfrm>
            <a:off x="605837" y="414241"/>
            <a:ext cx="8115300" cy="1160509"/>
          </a:xfrm>
          <a:prstGeom prst="rect">
            <a:avLst/>
          </a:prstGeom>
        </p:spPr>
        <p:txBody>
          <a:bodyPr lIns="0" tIns="0" rIns="0" bIns="0" rtlCol="0" anchor="t">
            <a:spAutoFit/>
          </a:bodyPr>
          <a:lstStyle/>
          <a:p>
            <a:pPr algn="l">
              <a:lnSpc>
                <a:spcPts val="8588"/>
              </a:lnSpc>
            </a:pPr>
            <a:r>
              <a:rPr lang="en-US" sz="8946">
                <a:solidFill>
                  <a:srgbClr val="FFFFFF"/>
                </a:solidFill>
                <a:latin typeface="Disket Mono Bold"/>
                <a:ea typeface="Disket Mono Bold"/>
                <a:cs typeface="Disket Mono Bold"/>
                <a:sym typeface="Disket Mono Bold"/>
              </a:rPr>
              <a:t>PROTOCOL</a:t>
            </a:r>
          </a:p>
        </p:txBody>
      </p:sp>
      <p:sp>
        <p:nvSpPr>
          <p:cNvPr id="9" name="TextBox 9"/>
          <p:cNvSpPr txBox="1"/>
          <p:nvPr/>
        </p:nvSpPr>
        <p:spPr>
          <a:xfrm>
            <a:off x="605837" y="3844672"/>
            <a:ext cx="10530421" cy="2597656"/>
          </a:xfrm>
          <a:prstGeom prst="rect">
            <a:avLst/>
          </a:prstGeom>
        </p:spPr>
        <p:txBody>
          <a:bodyPr lIns="0" tIns="0" rIns="0" bIns="0" rtlCol="0" anchor="t">
            <a:spAutoFit/>
          </a:bodyPr>
          <a:lstStyle/>
          <a:p>
            <a:pPr marL="1241187" lvl="1" indent="-620593" algn="l">
              <a:lnSpc>
                <a:spcPts val="6841"/>
              </a:lnSpc>
              <a:buFont typeface="Arial"/>
              <a:buChar char="•"/>
            </a:pPr>
            <a:r>
              <a:rPr lang="en-US" sz="5748">
                <a:solidFill>
                  <a:srgbClr val="FFFFFF"/>
                </a:solidFill>
                <a:latin typeface="Montserrat Medium"/>
                <a:ea typeface="Montserrat Medium"/>
                <a:cs typeface="Montserrat Medium"/>
                <a:sym typeface="Montserrat Medium"/>
              </a:rPr>
              <a:t>HTTPS</a:t>
            </a:r>
          </a:p>
          <a:p>
            <a:pPr marL="1241187" lvl="1" indent="-620593" algn="l">
              <a:lnSpc>
                <a:spcPts val="6841"/>
              </a:lnSpc>
              <a:buFont typeface="Arial"/>
              <a:buChar char="•"/>
            </a:pPr>
            <a:r>
              <a:rPr lang="en-US" sz="5748">
                <a:solidFill>
                  <a:srgbClr val="FFFFFF"/>
                </a:solidFill>
                <a:latin typeface="Montserrat Medium"/>
                <a:ea typeface="Montserrat Medium"/>
                <a:cs typeface="Montserrat Medium"/>
                <a:sym typeface="Montserrat Medium"/>
              </a:rPr>
              <a:t>CoAP </a:t>
            </a:r>
          </a:p>
          <a:p>
            <a:pPr marL="1241187" lvl="1" indent="-620593" algn="l">
              <a:lnSpc>
                <a:spcPts val="6841"/>
              </a:lnSpc>
              <a:buFont typeface="Arial"/>
              <a:buChar char="•"/>
            </a:pPr>
            <a:r>
              <a:rPr lang="en-US" sz="5748">
                <a:solidFill>
                  <a:srgbClr val="FFFFFF"/>
                </a:solidFill>
                <a:latin typeface="Montserrat Medium"/>
                <a:ea typeface="Montserrat Medium"/>
                <a:cs typeface="Montserrat Medium"/>
                <a:sym typeface="Montserrat Medium"/>
              </a:rPr>
              <a:t>MQTT</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2823422" y="0"/>
            <a:ext cx="12273572" cy="10540214"/>
          </a:xfrm>
          <a:custGeom>
            <a:avLst/>
            <a:gdLst/>
            <a:ahLst/>
            <a:cxnLst/>
            <a:rect l="l" t="t" r="r" b="b"/>
            <a:pathLst>
              <a:path w="12273572" h="10540214">
                <a:moveTo>
                  <a:pt x="0" y="0"/>
                </a:moveTo>
                <a:lnTo>
                  <a:pt x="12273572" y="0"/>
                </a:lnTo>
                <a:lnTo>
                  <a:pt x="12273572" y="10540214"/>
                </a:lnTo>
                <a:lnTo>
                  <a:pt x="0" y="10540214"/>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7796204" y="8677275"/>
            <a:ext cx="13221001" cy="1038225"/>
          </a:xfrm>
          <a:prstGeom prst="rect">
            <a:avLst/>
          </a:prstGeom>
        </p:spPr>
        <p:txBody>
          <a:bodyPr lIns="0" tIns="0" rIns="0" bIns="0" rtlCol="0" anchor="t">
            <a:spAutoFit/>
          </a:bodyPr>
          <a:lstStyle/>
          <a:p>
            <a:pPr algn="l">
              <a:lnSpc>
                <a:spcPts val="8400"/>
              </a:lnSpc>
              <a:spcBef>
                <a:spcPct val="0"/>
              </a:spcBef>
            </a:pPr>
            <a:r>
              <a:rPr lang="en-US" sz="6000">
                <a:solidFill>
                  <a:srgbClr val="000000"/>
                </a:solidFill>
                <a:latin typeface="Disket Mono Bold"/>
                <a:ea typeface="Disket Mono Bold"/>
                <a:cs typeface="Disket Mono Bold"/>
                <a:sym typeface="Disket Mono Bold"/>
              </a:rPr>
              <a:t>pROVIDING SECURITY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10800000" flipH="1">
            <a:off x="14653164" y="6891114"/>
            <a:ext cx="7269672" cy="5844816"/>
          </a:xfrm>
          <a:custGeom>
            <a:avLst/>
            <a:gdLst/>
            <a:ahLst/>
            <a:cxnLst/>
            <a:rect l="l" t="t" r="r" b="b"/>
            <a:pathLst>
              <a:path w="7269672" h="5844816">
                <a:moveTo>
                  <a:pt x="7269672" y="0"/>
                </a:moveTo>
                <a:lnTo>
                  <a:pt x="0" y="0"/>
                </a:lnTo>
                <a:lnTo>
                  <a:pt x="0" y="5844816"/>
                </a:lnTo>
                <a:lnTo>
                  <a:pt x="7269672" y="5844816"/>
                </a:lnTo>
                <a:lnTo>
                  <a:pt x="7269672" y="0"/>
                </a:lnTo>
                <a:close/>
              </a:path>
            </a:pathLst>
          </a:custGeom>
          <a:blipFill>
            <a:blip r:embed="rId2"/>
            <a:stretch>
              <a:fillRect/>
            </a:stretch>
          </a:blipFill>
        </p:spPr>
        <p:txBody>
          <a:bodyPr/>
          <a:lstStyle/>
          <a:p>
            <a:endParaRPr lang="en-US"/>
          </a:p>
        </p:txBody>
      </p:sp>
      <p:sp>
        <p:nvSpPr>
          <p:cNvPr id="3" name="TextBox 3"/>
          <p:cNvSpPr txBox="1"/>
          <p:nvPr/>
        </p:nvSpPr>
        <p:spPr>
          <a:xfrm>
            <a:off x="577114" y="467450"/>
            <a:ext cx="10234791" cy="2489436"/>
          </a:xfrm>
          <a:prstGeom prst="rect">
            <a:avLst/>
          </a:prstGeom>
        </p:spPr>
        <p:txBody>
          <a:bodyPr lIns="0" tIns="0" rIns="0" bIns="0" rtlCol="0" anchor="t">
            <a:spAutoFit/>
          </a:bodyPr>
          <a:lstStyle/>
          <a:p>
            <a:pPr algn="l">
              <a:lnSpc>
                <a:spcPts val="9952"/>
              </a:lnSpc>
              <a:spcBef>
                <a:spcPct val="0"/>
              </a:spcBef>
            </a:pPr>
            <a:r>
              <a:rPr lang="en-US" sz="7108">
                <a:solidFill>
                  <a:srgbClr val="FFFFFF"/>
                </a:solidFill>
                <a:latin typeface="Disket Mono Bold"/>
                <a:ea typeface="Disket Mono Bold"/>
                <a:cs typeface="Disket Mono Bold"/>
                <a:sym typeface="Disket Mono Bold"/>
              </a:rPr>
              <a:t>CHECKING CHALLENGES</a:t>
            </a:r>
          </a:p>
        </p:txBody>
      </p:sp>
      <p:sp>
        <p:nvSpPr>
          <p:cNvPr id="4" name="Freeform 4"/>
          <p:cNvSpPr/>
          <p:nvPr/>
        </p:nvSpPr>
        <p:spPr>
          <a:xfrm rot="2762050">
            <a:off x="-550148" y="5445063"/>
            <a:ext cx="8013282" cy="9003688"/>
          </a:xfrm>
          <a:custGeom>
            <a:avLst/>
            <a:gdLst/>
            <a:ahLst/>
            <a:cxnLst/>
            <a:rect l="l" t="t" r="r" b="b"/>
            <a:pathLst>
              <a:path w="8013282" h="9003688">
                <a:moveTo>
                  <a:pt x="0" y="0"/>
                </a:moveTo>
                <a:lnTo>
                  <a:pt x="8013282" y="0"/>
                </a:lnTo>
                <a:lnTo>
                  <a:pt x="8013282" y="9003687"/>
                </a:lnTo>
                <a:lnTo>
                  <a:pt x="0" y="9003687"/>
                </a:lnTo>
                <a:lnTo>
                  <a:pt x="0" y="0"/>
                </a:lnTo>
                <a:close/>
              </a:path>
            </a:pathLst>
          </a:custGeom>
          <a:blipFill>
            <a:blip r:embed="rId3"/>
            <a:stretch>
              <a:fillRect/>
            </a:stretch>
          </a:blipFill>
        </p:spPr>
        <p:txBody>
          <a:bodyPr/>
          <a:lstStyle/>
          <a:p>
            <a:endParaRPr lang="en-US"/>
          </a:p>
        </p:txBody>
      </p:sp>
      <p:sp>
        <p:nvSpPr>
          <p:cNvPr id="5" name="Freeform 5"/>
          <p:cNvSpPr/>
          <p:nvPr/>
        </p:nvSpPr>
        <p:spPr>
          <a:xfrm rot="8100000">
            <a:off x="-3041947" y="3712010"/>
            <a:ext cx="4990194" cy="4634642"/>
          </a:xfrm>
          <a:custGeom>
            <a:avLst/>
            <a:gdLst/>
            <a:ahLst/>
            <a:cxnLst/>
            <a:rect l="l" t="t" r="r" b="b"/>
            <a:pathLst>
              <a:path w="4990194" h="4634642">
                <a:moveTo>
                  <a:pt x="0" y="0"/>
                </a:moveTo>
                <a:lnTo>
                  <a:pt x="4990194" y="0"/>
                </a:lnTo>
                <a:lnTo>
                  <a:pt x="4990194" y="4634642"/>
                </a:lnTo>
                <a:lnTo>
                  <a:pt x="0" y="4634642"/>
                </a:lnTo>
                <a:lnTo>
                  <a:pt x="0" y="0"/>
                </a:lnTo>
                <a:close/>
              </a:path>
            </a:pathLst>
          </a:custGeom>
          <a:blipFill>
            <a:blip r:embed="rId4"/>
            <a:stretch>
              <a:fillRect/>
            </a:stretch>
          </a:blipFill>
        </p:spPr>
        <p:txBody>
          <a:bodyPr/>
          <a:lstStyle/>
          <a:p>
            <a:endParaRPr lang="en-US"/>
          </a:p>
        </p:txBody>
      </p:sp>
      <p:sp>
        <p:nvSpPr>
          <p:cNvPr id="6" name="Freeform 6"/>
          <p:cNvSpPr/>
          <p:nvPr/>
        </p:nvSpPr>
        <p:spPr>
          <a:xfrm rot="686724">
            <a:off x="8990302" y="-591299"/>
            <a:ext cx="5595000" cy="4308150"/>
          </a:xfrm>
          <a:custGeom>
            <a:avLst/>
            <a:gdLst/>
            <a:ahLst/>
            <a:cxnLst/>
            <a:rect l="l" t="t" r="r" b="b"/>
            <a:pathLst>
              <a:path w="5595000" h="4308150">
                <a:moveTo>
                  <a:pt x="0" y="0"/>
                </a:moveTo>
                <a:lnTo>
                  <a:pt x="5595000" y="0"/>
                </a:lnTo>
                <a:lnTo>
                  <a:pt x="5595000" y="4308150"/>
                </a:lnTo>
                <a:lnTo>
                  <a:pt x="0" y="4308150"/>
                </a:lnTo>
                <a:lnTo>
                  <a:pt x="0" y="0"/>
                </a:lnTo>
                <a:close/>
              </a:path>
            </a:pathLst>
          </a:custGeom>
          <a:blipFill>
            <a:blip r:embed="rId5"/>
            <a:stretch>
              <a:fillRect/>
            </a:stretch>
          </a:blipFill>
        </p:spPr>
        <p:txBody>
          <a:bodyPr/>
          <a:lstStyle/>
          <a:p>
            <a:endParaRPr lang="en-US"/>
          </a:p>
        </p:txBody>
      </p:sp>
      <p:sp>
        <p:nvSpPr>
          <p:cNvPr id="7" name="Freeform 7"/>
          <p:cNvSpPr/>
          <p:nvPr/>
        </p:nvSpPr>
        <p:spPr>
          <a:xfrm>
            <a:off x="1664175" y="3090270"/>
            <a:ext cx="14540527" cy="6856637"/>
          </a:xfrm>
          <a:custGeom>
            <a:avLst/>
            <a:gdLst/>
            <a:ahLst/>
            <a:cxnLst/>
            <a:rect l="l" t="t" r="r" b="b"/>
            <a:pathLst>
              <a:path w="14540527" h="6856637">
                <a:moveTo>
                  <a:pt x="0" y="0"/>
                </a:moveTo>
                <a:lnTo>
                  <a:pt x="14540526" y="0"/>
                </a:lnTo>
                <a:lnTo>
                  <a:pt x="14540526" y="6856637"/>
                </a:lnTo>
                <a:lnTo>
                  <a:pt x="0" y="6856637"/>
                </a:lnTo>
                <a:lnTo>
                  <a:pt x="0" y="0"/>
                </a:lnTo>
                <a:close/>
              </a:path>
            </a:pathLst>
          </a:custGeom>
          <a:blipFill>
            <a:blip r:embed="rId6"/>
            <a:stretch>
              <a:fillRect b="-38029"/>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2762050">
            <a:off x="12312750" y="-2367535"/>
            <a:ext cx="8013282" cy="9003688"/>
          </a:xfrm>
          <a:custGeom>
            <a:avLst/>
            <a:gdLst/>
            <a:ahLst/>
            <a:cxnLst/>
            <a:rect l="l" t="t" r="r" b="b"/>
            <a:pathLst>
              <a:path w="8013282" h="9003688">
                <a:moveTo>
                  <a:pt x="0" y="0"/>
                </a:moveTo>
                <a:lnTo>
                  <a:pt x="8013282" y="0"/>
                </a:lnTo>
                <a:lnTo>
                  <a:pt x="8013282" y="9003688"/>
                </a:lnTo>
                <a:lnTo>
                  <a:pt x="0" y="9003688"/>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45069" y="2210509"/>
            <a:ext cx="4707909" cy="4153282"/>
          </a:xfrm>
          <a:prstGeom prst="rect">
            <a:avLst/>
          </a:prstGeom>
        </p:spPr>
        <p:txBody>
          <a:bodyPr lIns="0" tIns="0" rIns="0" bIns="0" rtlCol="0" anchor="t">
            <a:spAutoFit/>
          </a:bodyPr>
          <a:lstStyle/>
          <a:p>
            <a:pPr algn="l">
              <a:lnSpc>
                <a:spcPts val="8127"/>
              </a:lnSpc>
            </a:pPr>
            <a:r>
              <a:rPr lang="en-US" sz="7525">
                <a:solidFill>
                  <a:srgbClr val="FFFFFF"/>
                </a:solidFill>
                <a:latin typeface="Disket Mono Bold"/>
                <a:ea typeface="Disket Mono Bold"/>
                <a:cs typeface="Disket Mono Bold"/>
                <a:sym typeface="Disket Mono Bold"/>
              </a:rPr>
              <a:t>so which one is</a:t>
            </a:r>
          </a:p>
          <a:p>
            <a:pPr algn="l">
              <a:lnSpc>
                <a:spcPts val="8127"/>
              </a:lnSpc>
            </a:pPr>
            <a:r>
              <a:rPr lang="en-US" sz="7525">
                <a:solidFill>
                  <a:srgbClr val="FFFFFF"/>
                </a:solidFill>
                <a:latin typeface="Disket Mono Bold"/>
                <a:ea typeface="Disket Mono Bold"/>
                <a:cs typeface="Disket Mono Bold"/>
                <a:sym typeface="Disket Mono Bold"/>
              </a:rPr>
              <a:t>better?</a:t>
            </a:r>
          </a:p>
        </p:txBody>
      </p:sp>
      <p:sp>
        <p:nvSpPr>
          <p:cNvPr id="4" name="Freeform 4"/>
          <p:cNvSpPr/>
          <p:nvPr/>
        </p:nvSpPr>
        <p:spPr>
          <a:xfrm rot="-10800000" flipH="1">
            <a:off x="-3892628" y="8143416"/>
            <a:ext cx="7269672" cy="5844816"/>
          </a:xfrm>
          <a:custGeom>
            <a:avLst/>
            <a:gdLst/>
            <a:ahLst/>
            <a:cxnLst/>
            <a:rect l="l" t="t" r="r" b="b"/>
            <a:pathLst>
              <a:path w="7269672" h="5844816">
                <a:moveTo>
                  <a:pt x="7269671" y="0"/>
                </a:moveTo>
                <a:lnTo>
                  <a:pt x="0" y="0"/>
                </a:lnTo>
                <a:lnTo>
                  <a:pt x="0" y="5844816"/>
                </a:lnTo>
                <a:lnTo>
                  <a:pt x="7269671" y="5844816"/>
                </a:lnTo>
                <a:lnTo>
                  <a:pt x="7269671" y="0"/>
                </a:lnTo>
                <a:close/>
              </a:path>
            </a:pathLst>
          </a:custGeom>
          <a:blipFill>
            <a:blip r:embed="rId3"/>
            <a:stretch>
              <a:fillRect/>
            </a:stretch>
          </a:blipFill>
        </p:spPr>
        <p:txBody>
          <a:bodyPr/>
          <a:lstStyle/>
          <a:p>
            <a:endParaRPr lang="en-US"/>
          </a:p>
        </p:txBody>
      </p:sp>
      <p:sp>
        <p:nvSpPr>
          <p:cNvPr id="5" name="Freeform 5"/>
          <p:cNvSpPr/>
          <p:nvPr/>
        </p:nvSpPr>
        <p:spPr>
          <a:xfrm rot="-2348814">
            <a:off x="-1108446" y="-1984874"/>
            <a:ext cx="4274292" cy="3969748"/>
          </a:xfrm>
          <a:custGeom>
            <a:avLst/>
            <a:gdLst/>
            <a:ahLst/>
            <a:cxnLst/>
            <a:rect l="l" t="t" r="r" b="b"/>
            <a:pathLst>
              <a:path w="4274292" h="3969748">
                <a:moveTo>
                  <a:pt x="0" y="0"/>
                </a:moveTo>
                <a:lnTo>
                  <a:pt x="4274292" y="0"/>
                </a:lnTo>
                <a:lnTo>
                  <a:pt x="4274292" y="3969748"/>
                </a:lnTo>
                <a:lnTo>
                  <a:pt x="0" y="3969748"/>
                </a:lnTo>
                <a:lnTo>
                  <a:pt x="0" y="0"/>
                </a:lnTo>
                <a:close/>
              </a:path>
            </a:pathLst>
          </a:custGeom>
          <a:blipFill>
            <a:blip r:embed="rId4"/>
            <a:stretch>
              <a:fillRect/>
            </a:stretch>
          </a:blipFill>
        </p:spPr>
        <p:txBody>
          <a:bodyPr/>
          <a:lstStyle/>
          <a:p>
            <a:endParaRPr lang="en-US"/>
          </a:p>
        </p:txBody>
      </p:sp>
      <p:sp>
        <p:nvSpPr>
          <p:cNvPr id="6" name="Freeform 6"/>
          <p:cNvSpPr/>
          <p:nvPr/>
        </p:nvSpPr>
        <p:spPr>
          <a:xfrm>
            <a:off x="6200320" y="716451"/>
            <a:ext cx="11058980" cy="9032908"/>
          </a:xfrm>
          <a:custGeom>
            <a:avLst/>
            <a:gdLst/>
            <a:ahLst/>
            <a:cxnLst/>
            <a:rect l="l" t="t" r="r" b="b"/>
            <a:pathLst>
              <a:path w="11058980" h="9032908">
                <a:moveTo>
                  <a:pt x="0" y="0"/>
                </a:moveTo>
                <a:lnTo>
                  <a:pt x="11058980" y="0"/>
                </a:lnTo>
                <a:lnTo>
                  <a:pt x="11058980" y="9032908"/>
                </a:lnTo>
                <a:lnTo>
                  <a:pt x="0" y="9032908"/>
                </a:lnTo>
                <a:lnTo>
                  <a:pt x="0" y="0"/>
                </a:lnTo>
                <a:close/>
              </a:path>
            </a:pathLst>
          </a:custGeom>
          <a:blipFill>
            <a:blip r:embed="rId5"/>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10800000" flipH="1">
            <a:off x="14257735" y="-3839911"/>
            <a:ext cx="7269672" cy="5844816"/>
          </a:xfrm>
          <a:custGeom>
            <a:avLst/>
            <a:gdLst/>
            <a:ahLst/>
            <a:cxnLst/>
            <a:rect l="l" t="t" r="r" b="b"/>
            <a:pathLst>
              <a:path w="7269672" h="5844816">
                <a:moveTo>
                  <a:pt x="7269671" y="0"/>
                </a:moveTo>
                <a:lnTo>
                  <a:pt x="0" y="0"/>
                </a:lnTo>
                <a:lnTo>
                  <a:pt x="0" y="5844816"/>
                </a:lnTo>
                <a:lnTo>
                  <a:pt x="7269671" y="5844816"/>
                </a:lnTo>
                <a:lnTo>
                  <a:pt x="7269671" y="0"/>
                </a:lnTo>
                <a:close/>
              </a:path>
            </a:pathLst>
          </a:custGeom>
          <a:blipFill>
            <a:blip r:embed="rId2"/>
            <a:stretch>
              <a:fillRect/>
            </a:stretch>
          </a:blipFill>
        </p:spPr>
        <p:txBody>
          <a:bodyPr/>
          <a:lstStyle/>
          <a:p>
            <a:endParaRPr lang="en-US"/>
          </a:p>
        </p:txBody>
      </p:sp>
      <p:sp>
        <p:nvSpPr>
          <p:cNvPr id="3" name="Freeform 3"/>
          <p:cNvSpPr/>
          <p:nvPr/>
        </p:nvSpPr>
        <p:spPr>
          <a:xfrm>
            <a:off x="10074516" y="3299127"/>
            <a:ext cx="8802621" cy="6987873"/>
          </a:xfrm>
          <a:custGeom>
            <a:avLst/>
            <a:gdLst/>
            <a:ahLst/>
            <a:cxnLst/>
            <a:rect l="l" t="t" r="r" b="b"/>
            <a:pathLst>
              <a:path w="8802621" h="6987873">
                <a:moveTo>
                  <a:pt x="0" y="0"/>
                </a:moveTo>
                <a:lnTo>
                  <a:pt x="8802622" y="0"/>
                </a:lnTo>
                <a:lnTo>
                  <a:pt x="8802622" y="6987873"/>
                </a:lnTo>
                <a:lnTo>
                  <a:pt x="0" y="6987873"/>
                </a:lnTo>
                <a:lnTo>
                  <a:pt x="0" y="0"/>
                </a:lnTo>
                <a:close/>
              </a:path>
            </a:pathLst>
          </a:custGeom>
          <a:blipFill>
            <a:blip r:embed="rId3"/>
            <a:stretch>
              <a:fillRect b="-25969"/>
            </a:stretch>
          </a:blipFill>
        </p:spPr>
        <p:txBody>
          <a:bodyPr/>
          <a:lstStyle/>
          <a:p>
            <a:endParaRPr lang="en-US"/>
          </a:p>
        </p:txBody>
      </p:sp>
      <p:sp>
        <p:nvSpPr>
          <p:cNvPr id="4" name="TextBox 4"/>
          <p:cNvSpPr txBox="1"/>
          <p:nvPr/>
        </p:nvSpPr>
        <p:spPr>
          <a:xfrm>
            <a:off x="1028700" y="3661816"/>
            <a:ext cx="11854635" cy="2163521"/>
          </a:xfrm>
          <a:prstGeom prst="rect">
            <a:avLst/>
          </a:prstGeom>
        </p:spPr>
        <p:txBody>
          <a:bodyPr lIns="0" tIns="0" rIns="0" bIns="0" rtlCol="0" anchor="t">
            <a:spAutoFit/>
          </a:bodyPr>
          <a:lstStyle/>
          <a:p>
            <a:pPr algn="l">
              <a:lnSpc>
                <a:spcPts val="8503"/>
              </a:lnSpc>
            </a:pPr>
            <a:r>
              <a:rPr lang="en-US" sz="6970">
                <a:solidFill>
                  <a:srgbClr val="FFFFFF"/>
                </a:solidFill>
                <a:latin typeface="Disket Mono Bold"/>
                <a:ea typeface="Disket Mono Bold"/>
                <a:cs typeface="Disket Mono Bold"/>
                <a:sym typeface="Disket Mono Bold"/>
              </a:rPr>
              <a:t>iNTEGRATION WITH CLOUD ARCHITECTURE?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4855320" y="3640215"/>
            <a:ext cx="16678452" cy="3006571"/>
            <a:chOff x="0" y="0"/>
            <a:chExt cx="22237935" cy="4008761"/>
          </a:xfrm>
        </p:grpSpPr>
        <p:sp>
          <p:nvSpPr>
            <p:cNvPr id="3" name="TextBox 3"/>
            <p:cNvSpPr txBox="1"/>
            <p:nvPr/>
          </p:nvSpPr>
          <p:spPr>
            <a:xfrm>
              <a:off x="3720612" y="1363322"/>
              <a:ext cx="18517324" cy="13964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demo</a:t>
              </a:r>
            </a:p>
          </p:txBody>
        </p:sp>
        <p:sp>
          <p:nvSpPr>
            <p:cNvPr id="4" name="Freeform 4"/>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2"/>
              <a:stretch>
                <a:fillRect/>
              </a:stretch>
            </a:blipFill>
          </p:spPr>
          <p:txBody>
            <a:bodyPr/>
            <a:lstStyle/>
            <a:p>
              <a:endParaRPr lang="en-US"/>
            </a:p>
          </p:txBody>
        </p:sp>
      </p:grpSp>
      <p:sp>
        <p:nvSpPr>
          <p:cNvPr id="5" name="Freeform 5"/>
          <p:cNvSpPr/>
          <p:nvPr/>
        </p:nvSpPr>
        <p:spPr>
          <a:xfrm>
            <a:off x="0" y="3347472"/>
            <a:ext cx="4320524" cy="6939528"/>
          </a:xfrm>
          <a:custGeom>
            <a:avLst/>
            <a:gdLst/>
            <a:ahLst/>
            <a:cxnLst/>
            <a:rect l="l" t="t" r="r" b="b"/>
            <a:pathLst>
              <a:path w="4320524" h="6939528">
                <a:moveTo>
                  <a:pt x="0" y="0"/>
                </a:moveTo>
                <a:lnTo>
                  <a:pt x="4320524" y="0"/>
                </a:lnTo>
                <a:lnTo>
                  <a:pt x="4320524" y="6939528"/>
                </a:lnTo>
                <a:lnTo>
                  <a:pt x="0" y="6939528"/>
                </a:lnTo>
                <a:lnTo>
                  <a:pt x="0" y="0"/>
                </a:lnTo>
                <a:close/>
              </a:path>
            </a:pathLst>
          </a:custGeom>
          <a:blipFill>
            <a:blip r:embed="rId3"/>
            <a:stretch>
              <a:fillRect l="-2708" r="-2708" b="-1963"/>
            </a:stretch>
          </a:blipFill>
        </p:spPr>
        <p:txBody>
          <a:bodyPr/>
          <a:lstStyle/>
          <a:p>
            <a:endParaRPr 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2348814">
            <a:off x="14537620" y="7616950"/>
            <a:ext cx="4274292" cy="3969748"/>
          </a:xfrm>
          <a:custGeom>
            <a:avLst/>
            <a:gdLst/>
            <a:ahLst/>
            <a:cxnLst/>
            <a:rect l="l" t="t" r="r" b="b"/>
            <a:pathLst>
              <a:path w="4274292" h="3969748">
                <a:moveTo>
                  <a:pt x="0" y="0"/>
                </a:moveTo>
                <a:lnTo>
                  <a:pt x="4274291" y="0"/>
                </a:lnTo>
                <a:lnTo>
                  <a:pt x="4274291" y="3969748"/>
                </a:lnTo>
                <a:lnTo>
                  <a:pt x="0" y="3969748"/>
                </a:lnTo>
                <a:lnTo>
                  <a:pt x="0" y="0"/>
                </a:lnTo>
                <a:close/>
              </a:path>
            </a:pathLst>
          </a:custGeom>
          <a:blipFill>
            <a:blip r:embed="rId2"/>
            <a:stretch>
              <a:fillRect/>
            </a:stretch>
          </a:blipFill>
        </p:spPr>
        <p:txBody>
          <a:bodyPr/>
          <a:lstStyle/>
          <a:p>
            <a:endParaRPr lang="en-US"/>
          </a:p>
        </p:txBody>
      </p:sp>
      <p:sp>
        <p:nvSpPr>
          <p:cNvPr id="3" name="AutoShape 3"/>
          <p:cNvSpPr/>
          <p:nvPr/>
        </p:nvSpPr>
        <p:spPr>
          <a:xfrm flipH="1">
            <a:off x="5963186" y="7008873"/>
            <a:ext cx="0" cy="2260497"/>
          </a:xfrm>
          <a:prstGeom prst="line">
            <a:avLst/>
          </a:prstGeom>
          <a:ln w="190500" cap="flat">
            <a:solidFill>
              <a:srgbClr val="FFFFFF"/>
            </a:solidFill>
            <a:prstDash val="solid"/>
            <a:headEnd type="none" w="sm" len="sm"/>
            <a:tailEnd type="arrow" w="med" len="sm"/>
          </a:ln>
        </p:spPr>
        <p:txBody>
          <a:bodyPr/>
          <a:lstStyle/>
          <a:p>
            <a:endParaRPr lang="en-US"/>
          </a:p>
        </p:txBody>
      </p:sp>
      <p:sp>
        <p:nvSpPr>
          <p:cNvPr id="4" name="Freeform 4"/>
          <p:cNvSpPr/>
          <p:nvPr/>
        </p:nvSpPr>
        <p:spPr>
          <a:xfrm>
            <a:off x="2881440" y="2729153"/>
            <a:ext cx="11370880" cy="5416674"/>
          </a:xfrm>
          <a:custGeom>
            <a:avLst/>
            <a:gdLst/>
            <a:ahLst/>
            <a:cxnLst/>
            <a:rect l="l" t="t" r="r" b="b"/>
            <a:pathLst>
              <a:path w="11370880" h="5416674">
                <a:moveTo>
                  <a:pt x="0" y="0"/>
                </a:moveTo>
                <a:lnTo>
                  <a:pt x="11370880" y="0"/>
                </a:lnTo>
                <a:lnTo>
                  <a:pt x="11370880" y="5416674"/>
                </a:lnTo>
                <a:lnTo>
                  <a:pt x="0" y="54166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TextBox 5"/>
          <p:cNvSpPr txBox="1"/>
          <p:nvPr/>
        </p:nvSpPr>
        <p:spPr>
          <a:xfrm>
            <a:off x="8941241" y="3047038"/>
            <a:ext cx="741309" cy="950549"/>
          </a:xfrm>
          <a:prstGeom prst="rect">
            <a:avLst/>
          </a:prstGeom>
        </p:spPr>
        <p:txBody>
          <a:bodyPr lIns="0" tIns="0" rIns="0" bIns="0" rtlCol="0" anchor="t">
            <a:spAutoFit/>
          </a:bodyPr>
          <a:lstStyle/>
          <a:p>
            <a:pPr algn="ctr">
              <a:lnSpc>
                <a:spcPts val="7704"/>
              </a:lnSpc>
              <a:spcBef>
                <a:spcPct val="0"/>
              </a:spcBef>
            </a:pPr>
            <a:r>
              <a:rPr lang="en-US" sz="5503">
                <a:solidFill>
                  <a:srgbClr val="1C188F"/>
                </a:solidFill>
                <a:latin typeface="TT Autonomous Mono Bold"/>
                <a:ea typeface="TT Autonomous Mono Bold"/>
                <a:cs typeface="TT Autonomous Mono Bold"/>
                <a:sym typeface="TT Autonomous Mono Bold"/>
              </a:rPr>
              <a:t>1</a:t>
            </a:r>
          </a:p>
        </p:txBody>
      </p:sp>
      <p:sp>
        <p:nvSpPr>
          <p:cNvPr id="6" name="TextBox 6"/>
          <p:cNvSpPr txBox="1"/>
          <p:nvPr/>
        </p:nvSpPr>
        <p:spPr>
          <a:xfrm>
            <a:off x="8941241" y="4905066"/>
            <a:ext cx="741309" cy="950549"/>
          </a:xfrm>
          <a:prstGeom prst="rect">
            <a:avLst/>
          </a:prstGeom>
        </p:spPr>
        <p:txBody>
          <a:bodyPr lIns="0" tIns="0" rIns="0" bIns="0" rtlCol="0" anchor="t">
            <a:spAutoFit/>
          </a:bodyPr>
          <a:lstStyle/>
          <a:p>
            <a:pPr algn="ctr">
              <a:lnSpc>
                <a:spcPts val="7704"/>
              </a:lnSpc>
              <a:spcBef>
                <a:spcPct val="0"/>
              </a:spcBef>
            </a:pPr>
            <a:r>
              <a:rPr lang="en-US" sz="5503">
                <a:solidFill>
                  <a:srgbClr val="1C188F"/>
                </a:solidFill>
                <a:latin typeface="TT Autonomous Mono Bold"/>
                <a:ea typeface="TT Autonomous Mono Bold"/>
                <a:cs typeface="TT Autonomous Mono Bold"/>
                <a:sym typeface="TT Autonomous Mono Bold"/>
              </a:rPr>
              <a:t>2</a:t>
            </a:r>
          </a:p>
        </p:txBody>
      </p:sp>
      <p:sp>
        <p:nvSpPr>
          <p:cNvPr id="7" name="Freeform 7"/>
          <p:cNvSpPr/>
          <p:nvPr/>
        </p:nvSpPr>
        <p:spPr>
          <a:xfrm>
            <a:off x="6740605" y="8139121"/>
            <a:ext cx="6195327" cy="1796450"/>
          </a:xfrm>
          <a:custGeom>
            <a:avLst/>
            <a:gdLst/>
            <a:ahLst/>
            <a:cxnLst/>
            <a:rect l="l" t="t" r="r" b="b"/>
            <a:pathLst>
              <a:path w="6195327" h="1796450">
                <a:moveTo>
                  <a:pt x="0" y="0"/>
                </a:moveTo>
                <a:lnTo>
                  <a:pt x="6195327" y="0"/>
                </a:lnTo>
                <a:lnTo>
                  <a:pt x="6195327" y="1796451"/>
                </a:lnTo>
                <a:lnTo>
                  <a:pt x="0" y="1796451"/>
                </a:lnTo>
                <a:lnTo>
                  <a:pt x="0" y="0"/>
                </a:lnTo>
                <a:close/>
              </a:path>
            </a:pathLst>
          </a:custGeom>
          <a:blipFill>
            <a:blip r:embed="rId3">
              <a:extLst>
                <a:ext uri="{96DAC541-7B7A-43D3-8B79-37D633B846F1}">
                  <asvg:svgBlip xmlns:asvg="http://schemas.microsoft.com/office/drawing/2016/SVG/main" r:embed="rId4"/>
                </a:ext>
              </a:extLst>
            </a:blip>
            <a:stretch>
              <a:fillRect l="-82767" b="-200252"/>
            </a:stretch>
          </a:blipFill>
        </p:spPr>
        <p:txBody>
          <a:bodyPr/>
          <a:lstStyle/>
          <a:p>
            <a:endParaRPr lang="en-US"/>
          </a:p>
        </p:txBody>
      </p:sp>
      <p:sp>
        <p:nvSpPr>
          <p:cNvPr id="8" name="TextBox 8"/>
          <p:cNvSpPr txBox="1"/>
          <p:nvPr/>
        </p:nvSpPr>
        <p:spPr>
          <a:xfrm>
            <a:off x="9311895" y="8445660"/>
            <a:ext cx="3665044" cy="1211948"/>
          </a:xfrm>
          <a:prstGeom prst="rect">
            <a:avLst/>
          </a:prstGeom>
        </p:spPr>
        <p:txBody>
          <a:bodyPr lIns="0" tIns="0" rIns="0" bIns="0" rtlCol="0" anchor="t">
            <a:spAutoFit/>
          </a:bodyPr>
          <a:lstStyle/>
          <a:p>
            <a:pPr algn="l">
              <a:lnSpc>
                <a:spcPts val="3150"/>
              </a:lnSpc>
            </a:pPr>
            <a:r>
              <a:rPr lang="en-US" sz="2889">
                <a:solidFill>
                  <a:srgbClr val="1C188F"/>
                </a:solidFill>
                <a:latin typeface="Montserrat Bold"/>
                <a:ea typeface="Montserrat Bold"/>
                <a:cs typeface="Montserrat Bold"/>
                <a:sym typeface="Montserrat Bold"/>
              </a:rPr>
              <a:t>TRANSPARENCY&amp; ENHACED SECURITY</a:t>
            </a:r>
          </a:p>
        </p:txBody>
      </p:sp>
      <p:sp>
        <p:nvSpPr>
          <p:cNvPr id="9" name="Freeform 9"/>
          <p:cNvSpPr/>
          <p:nvPr/>
        </p:nvSpPr>
        <p:spPr>
          <a:xfrm>
            <a:off x="545279" y="8139121"/>
            <a:ext cx="6195327" cy="1796450"/>
          </a:xfrm>
          <a:custGeom>
            <a:avLst/>
            <a:gdLst/>
            <a:ahLst/>
            <a:cxnLst/>
            <a:rect l="l" t="t" r="r" b="b"/>
            <a:pathLst>
              <a:path w="6195327" h="1796450">
                <a:moveTo>
                  <a:pt x="0" y="0"/>
                </a:moveTo>
                <a:lnTo>
                  <a:pt x="6195326" y="0"/>
                </a:lnTo>
                <a:lnTo>
                  <a:pt x="6195326" y="1796451"/>
                </a:lnTo>
                <a:lnTo>
                  <a:pt x="0" y="1796451"/>
                </a:lnTo>
                <a:lnTo>
                  <a:pt x="0" y="0"/>
                </a:lnTo>
                <a:close/>
              </a:path>
            </a:pathLst>
          </a:custGeom>
          <a:blipFill>
            <a:blip r:embed="rId3">
              <a:extLst>
                <a:ext uri="{96DAC541-7B7A-43D3-8B79-37D633B846F1}">
                  <asvg:svgBlip xmlns:asvg="http://schemas.microsoft.com/office/drawing/2016/SVG/main" r:embed="rId4"/>
                </a:ext>
              </a:extLst>
            </a:blip>
            <a:stretch>
              <a:fillRect l="-82767" b="-200252"/>
            </a:stretch>
          </a:blipFill>
        </p:spPr>
        <p:txBody>
          <a:bodyPr/>
          <a:lstStyle/>
          <a:p>
            <a:endParaRPr lang="en-US"/>
          </a:p>
        </p:txBody>
      </p:sp>
      <p:sp>
        <p:nvSpPr>
          <p:cNvPr id="10" name="TextBox 10"/>
          <p:cNvSpPr txBox="1"/>
          <p:nvPr/>
        </p:nvSpPr>
        <p:spPr>
          <a:xfrm>
            <a:off x="3045390" y="8389876"/>
            <a:ext cx="3665044" cy="1211948"/>
          </a:xfrm>
          <a:prstGeom prst="rect">
            <a:avLst/>
          </a:prstGeom>
        </p:spPr>
        <p:txBody>
          <a:bodyPr lIns="0" tIns="0" rIns="0" bIns="0" rtlCol="0" anchor="t">
            <a:spAutoFit/>
          </a:bodyPr>
          <a:lstStyle/>
          <a:p>
            <a:pPr algn="l">
              <a:lnSpc>
                <a:spcPts val="3150"/>
              </a:lnSpc>
            </a:pPr>
            <a:r>
              <a:rPr lang="en-US" sz="2890">
                <a:solidFill>
                  <a:srgbClr val="1C188F"/>
                </a:solidFill>
                <a:latin typeface="Montserrat Bold"/>
                <a:ea typeface="Montserrat Bold"/>
                <a:cs typeface="Montserrat Bold"/>
                <a:sym typeface="Montserrat Bold"/>
              </a:rPr>
              <a:t>SMART WATCH FOR EVERY DAY STYLE</a:t>
            </a:r>
          </a:p>
        </p:txBody>
      </p:sp>
      <p:sp>
        <p:nvSpPr>
          <p:cNvPr id="11" name="Freeform 11"/>
          <p:cNvSpPr/>
          <p:nvPr/>
        </p:nvSpPr>
        <p:spPr>
          <a:xfrm>
            <a:off x="2455679" y="3366640"/>
            <a:ext cx="6485561" cy="2974164"/>
          </a:xfrm>
          <a:custGeom>
            <a:avLst/>
            <a:gdLst/>
            <a:ahLst/>
            <a:cxnLst/>
            <a:rect l="l" t="t" r="r" b="b"/>
            <a:pathLst>
              <a:path w="6485561" h="2974164">
                <a:moveTo>
                  <a:pt x="0" y="0"/>
                </a:moveTo>
                <a:lnTo>
                  <a:pt x="6485562" y="0"/>
                </a:lnTo>
                <a:lnTo>
                  <a:pt x="6485562" y="2974164"/>
                </a:lnTo>
                <a:lnTo>
                  <a:pt x="0" y="2974164"/>
                </a:lnTo>
                <a:lnTo>
                  <a:pt x="0" y="0"/>
                </a:lnTo>
                <a:close/>
              </a:path>
            </a:pathLst>
          </a:custGeom>
          <a:blipFill>
            <a:blip r:embed="rId5"/>
            <a:stretch>
              <a:fillRect b="-22455"/>
            </a:stretch>
          </a:blipFill>
        </p:spPr>
        <p:txBody>
          <a:bodyPr/>
          <a:lstStyle/>
          <a:p>
            <a:endParaRPr lang="en-US"/>
          </a:p>
        </p:txBody>
      </p:sp>
      <p:pic>
        <p:nvPicPr>
          <p:cNvPr id="12" name="Picture 12"/>
          <p:cNvPicPr>
            <a:picLocks noChangeAspect="1"/>
          </p:cNvPicPr>
          <p:nvPr/>
        </p:nvPicPr>
        <p:blipFill>
          <a:blip r:embed="rId6"/>
          <a:srcRect/>
          <a:stretch>
            <a:fillRect/>
          </a:stretch>
        </p:blipFill>
        <p:spPr>
          <a:xfrm>
            <a:off x="8036514" y="2302959"/>
            <a:ext cx="2550762" cy="2550762"/>
          </a:xfrm>
          <a:prstGeom prst="rect">
            <a:avLst/>
          </a:prstGeom>
        </p:spPr>
      </p:pic>
      <p:sp>
        <p:nvSpPr>
          <p:cNvPr id="13" name="TextBox 13"/>
          <p:cNvSpPr txBox="1"/>
          <p:nvPr/>
        </p:nvSpPr>
        <p:spPr>
          <a:xfrm>
            <a:off x="686626" y="316626"/>
            <a:ext cx="15646056" cy="2163521"/>
          </a:xfrm>
          <a:prstGeom prst="rect">
            <a:avLst/>
          </a:prstGeom>
        </p:spPr>
        <p:txBody>
          <a:bodyPr lIns="0" tIns="0" rIns="0" bIns="0" rtlCol="0" anchor="t">
            <a:spAutoFit/>
          </a:bodyPr>
          <a:lstStyle/>
          <a:p>
            <a:pPr algn="l">
              <a:lnSpc>
                <a:spcPts val="8503"/>
              </a:lnSpc>
            </a:pPr>
            <a:r>
              <a:rPr lang="en-US" sz="6970">
                <a:solidFill>
                  <a:srgbClr val="FFFFFF"/>
                </a:solidFill>
                <a:latin typeface="Disket Mono Bold"/>
                <a:ea typeface="Disket Mono Bold"/>
                <a:cs typeface="Disket Mono Bold"/>
                <a:sym typeface="Disket Mono Bold"/>
              </a:rPr>
              <a:t>bENEFITS :</a:t>
            </a:r>
          </a:p>
          <a:p>
            <a:pPr algn="l">
              <a:lnSpc>
                <a:spcPts val="8503"/>
              </a:lnSpc>
            </a:pPr>
            <a:r>
              <a:rPr lang="en-US" sz="6970">
                <a:solidFill>
                  <a:srgbClr val="FFFFFF"/>
                </a:solidFill>
                <a:latin typeface="Disket Mono Bold"/>
                <a:ea typeface="Disket Mono Bold"/>
                <a:cs typeface="Disket Mono Bold"/>
                <a:sym typeface="Disket Mono Bold"/>
              </a:rPr>
              <a:t> why to choose derunnER?</a:t>
            </a:r>
          </a:p>
        </p:txBody>
      </p:sp>
      <p:sp>
        <p:nvSpPr>
          <p:cNvPr id="14" name="TextBox 14"/>
          <p:cNvSpPr txBox="1"/>
          <p:nvPr/>
        </p:nvSpPr>
        <p:spPr>
          <a:xfrm>
            <a:off x="8941241" y="6861683"/>
            <a:ext cx="741309" cy="950549"/>
          </a:xfrm>
          <a:prstGeom prst="rect">
            <a:avLst/>
          </a:prstGeom>
        </p:spPr>
        <p:txBody>
          <a:bodyPr lIns="0" tIns="0" rIns="0" bIns="0" rtlCol="0" anchor="t">
            <a:spAutoFit/>
          </a:bodyPr>
          <a:lstStyle/>
          <a:p>
            <a:pPr algn="ctr">
              <a:lnSpc>
                <a:spcPts val="7704"/>
              </a:lnSpc>
              <a:spcBef>
                <a:spcPct val="0"/>
              </a:spcBef>
            </a:pPr>
            <a:r>
              <a:rPr lang="en-US" sz="5503">
                <a:solidFill>
                  <a:srgbClr val="1C188F"/>
                </a:solidFill>
                <a:latin typeface="TT Autonomous Mono Bold"/>
                <a:ea typeface="TT Autonomous Mono Bold"/>
                <a:cs typeface="TT Autonomous Mono Bold"/>
                <a:sym typeface="TT Autonomous Mono Bold"/>
              </a:rPr>
              <a:t>3</a:t>
            </a:r>
          </a:p>
        </p:txBody>
      </p:sp>
      <p:sp>
        <p:nvSpPr>
          <p:cNvPr id="15" name="TextBox 15"/>
          <p:cNvSpPr txBox="1"/>
          <p:nvPr/>
        </p:nvSpPr>
        <p:spPr>
          <a:xfrm>
            <a:off x="10233184" y="3189913"/>
            <a:ext cx="4241097" cy="805430"/>
          </a:xfrm>
          <a:prstGeom prst="rect">
            <a:avLst/>
          </a:prstGeom>
        </p:spPr>
        <p:txBody>
          <a:bodyPr lIns="0" tIns="0" rIns="0" bIns="0" rtlCol="0" anchor="t">
            <a:spAutoFit/>
          </a:bodyPr>
          <a:lstStyle/>
          <a:p>
            <a:pPr algn="l">
              <a:lnSpc>
                <a:spcPts val="3153"/>
              </a:lnSpc>
            </a:pPr>
            <a:r>
              <a:rPr lang="en-US" sz="2892">
                <a:solidFill>
                  <a:srgbClr val="1C188F"/>
                </a:solidFill>
                <a:latin typeface="Montserrat Bold"/>
                <a:ea typeface="Montserrat Bold"/>
                <a:cs typeface="Montserrat Bold"/>
                <a:sym typeface="Montserrat Bold"/>
              </a:rPr>
              <a:t>HEALTHY LIFESTYLE MOTIVATION</a:t>
            </a:r>
          </a:p>
        </p:txBody>
      </p:sp>
      <p:sp>
        <p:nvSpPr>
          <p:cNvPr id="16" name="TextBox 16"/>
          <p:cNvSpPr txBox="1"/>
          <p:nvPr/>
        </p:nvSpPr>
        <p:spPr>
          <a:xfrm>
            <a:off x="10521210" y="5239148"/>
            <a:ext cx="3665044" cy="411848"/>
          </a:xfrm>
          <a:prstGeom prst="rect">
            <a:avLst/>
          </a:prstGeom>
        </p:spPr>
        <p:txBody>
          <a:bodyPr lIns="0" tIns="0" rIns="0" bIns="0" rtlCol="0" anchor="t">
            <a:spAutoFit/>
          </a:bodyPr>
          <a:lstStyle/>
          <a:p>
            <a:pPr algn="l">
              <a:lnSpc>
                <a:spcPts val="3150"/>
              </a:lnSpc>
            </a:pPr>
            <a:r>
              <a:rPr lang="en-US" sz="2889">
                <a:solidFill>
                  <a:srgbClr val="1C188F"/>
                </a:solidFill>
                <a:latin typeface="Montserrat Bold"/>
                <a:ea typeface="Montserrat Bold"/>
                <a:cs typeface="Montserrat Bold"/>
                <a:sym typeface="Montserrat Bold"/>
              </a:rPr>
              <a:t>HAVE FUN &amp; EARN</a:t>
            </a:r>
          </a:p>
        </p:txBody>
      </p:sp>
      <p:sp>
        <p:nvSpPr>
          <p:cNvPr id="17" name="TextBox 17"/>
          <p:cNvSpPr txBox="1"/>
          <p:nvPr/>
        </p:nvSpPr>
        <p:spPr>
          <a:xfrm>
            <a:off x="10587276" y="6898771"/>
            <a:ext cx="3665044" cy="811898"/>
          </a:xfrm>
          <a:prstGeom prst="rect">
            <a:avLst/>
          </a:prstGeom>
        </p:spPr>
        <p:txBody>
          <a:bodyPr lIns="0" tIns="0" rIns="0" bIns="0" rtlCol="0" anchor="t">
            <a:spAutoFit/>
          </a:bodyPr>
          <a:lstStyle/>
          <a:p>
            <a:pPr algn="l">
              <a:lnSpc>
                <a:spcPts val="3150"/>
              </a:lnSpc>
            </a:pPr>
            <a:r>
              <a:rPr lang="en-US" sz="2889">
                <a:solidFill>
                  <a:srgbClr val="1C188F"/>
                </a:solidFill>
                <a:latin typeface="Montserrat Bold"/>
                <a:ea typeface="Montserrat Bold"/>
                <a:cs typeface="Montserrat Bold"/>
                <a:sym typeface="Montserrat Bold"/>
              </a:rPr>
              <a:t>COMMUNITY ECOSYSTEM</a:t>
            </a:r>
          </a:p>
        </p:txBody>
      </p:sp>
      <p:sp>
        <p:nvSpPr>
          <p:cNvPr id="18" name="TextBox 18"/>
          <p:cNvSpPr txBox="1"/>
          <p:nvPr/>
        </p:nvSpPr>
        <p:spPr>
          <a:xfrm>
            <a:off x="7179390" y="8504922"/>
            <a:ext cx="1309604" cy="950549"/>
          </a:xfrm>
          <a:prstGeom prst="rect">
            <a:avLst/>
          </a:prstGeom>
        </p:spPr>
        <p:txBody>
          <a:bodyPr lIns="0" tIns="0" rIns="0" bIns="0" rtlCol="0" anchor="t">
            <a:spAutoFit/>
          </a:bodyPr>
          <a:lstStyle/>
          <a:p>
            <a:pPr algn="ctr">
              <a:lnSpc>
                <a:spcPts val="7704"/>
              </a:lnSpc>
              <a:spcBef>
                <a:spcPct val="0"/>
              </a:spcBef>
            </a:pPr>
            <a:r>
              <a:rPr lang="en-US" sz="5503">
                <a:solidFill>
                  <a:srgbClr val="1C188F"/>
                </a:solidFill>
                <a:latin typeface="TT Autonomous Mono Bold"/>
                <a:ea typeface="TT Autonomous Mono Bold"/>
                <a:cs typeface="TT Autonomous Mono Bold"/>
                <a:sym typeface="TT Autonomous Mono Bold"/>
              </a:rPr>
              <a:t>4</a:t>
            </a:r>
          </a:p>
        </p:txBody>
      </p:sp>
      <p:sp>
        <p:nvSpPr>
          <p:cNvPr id="19" name="TextBox 19"/>
          <p:cNvSpPr txBox="1"/>
          <p:nvPr/>
        </p:nvSpPr>
        <p:spPr>
          <a:xfrm>
            <a:off x="1180131" y="8509402"/>
            <a:ext cx="741309" cy="946069"/>
          </a:xfrm>
          <a:prstGeom prst="rect">
            <a:avLst/>
          </a:prstGeom>
        </p:spPr>
        <p:txBody>
          <a:bodyPr lIns="0" tIns="0" rIns="0" bIns="0" rtlCol="0" anchor="t">
            <a:spAutoFit/>
          </a:bodyPr>
          <a:lstStyle/>
          <a:p>
            <a:pPr algn="ctr">
              <a:lnSpc>
                <a:spcPts val="7704"/>
              </a:lnSpc>
              <a:spcBef>
                <a:spcPct val="0"/>
              </a:spcBef>
            </a:pPr>
            <a:r>
              <a:rPr lang="en-US" sz="5503">
                <a:solidFill>
                  <a:srgbClr val="1C188F"/>
                </a:solidFill>
                <a:latin typeface="TT Autonomous Mono Bold"/>
                <a:ea typeface="TT Autonomous Mono Bold"/>
                <a:cs typeface="TT Autonomous Mono Bold"/>
                <a:sym typeface="TT Autonomous Mono Bold"/>
              </a:rPr>
              <a:t>5</a:t>
            </a:r>
          </a:p>
        </p:txBody>
      </p:sp>
      <p:pic>
        <p:nvPicPr>
          <p:cNvPr id="20" name="Picture 20"/>
          <p:cNvPicPr>
            <a:picLocks noChangeAspect="1"/>
          </p:cNvPicPr>
          <p:nvPr/>
        </p:nvPicPr>
        <p:blipFill>
          <a:blip r:embed="rId6"/>
          <a:srcRect/>
          <a:stretch>
            <a:fillRect/>
          </a:stretch>
        </p:blipFill>
        <p:spPr>
          <a:xfrm>
            <a:off x="8036514" y="4155403"/>
            <a:ext cx="2550762" cy="2550762"/>
          </a:xfrm>
          <a:prstGeom prst="rect">
            <a:avLst/>
          </a:prstGeom>
        </p:spPr>
      </p:pic>
      <p:pic>
        <p:nvPicPr>
          <p:cNvPr id="21" name="Picture 21"/>
          <p:cNvPicPr>
            <a:picLocks noChangeAspect="1"/>
          </p:cNvPicPr>
          <p:nvPr/>
        </p:nvPicPr>
        <p:blipFill>
          <a:blip r:embed="rId6"/>
          <a:srcRect/>
          <a:stretch>
            <a:fillRect/>
          </a:stretch>
        </p:blipFill>
        <p:spPr>
          <a:xfrm>
            <a:off x="8036514" y="5962037"/>
            <a:ext cx="2550762" cy="2550762"/>
          </a:xfrm>
          <a:prstGeom prst="rect">
            <a:avLst/>
          </a:prstGeom>
        </p:spPr>
      </p:pic>
      <p:pic>
        <p:nvPicPr>
          <p:cNvPr id="22" name="Picture 22"/>
          <p:cNvPicPr>
            <a:picLocks noChangeAspect="1"/>
          </p:cNvPicPr>
          <p:nvPr/>
        </p:nvPicPr>
        <p:blipFill>
          <a:blip r:embed="rId6"/>
          <a:srcRect/>
          <a:stretch>
            <a:fillRect/>
          </a:stretch>
        </p:blipFill>
        <p:spPr>
          <a:xfrm>
            <a:off x="6558811" y="7812232"/>
            <a:ext cx="2550762" cy="2550762"/>
          </a:xfrm>
          <a:prstGeom prst="rect">
            <a:avLst/>
          </a:prstGeom>
        </p:spPr>
      </p:pic>
      <p:pic>
        <p:nvPicPr>
          <p:cNvPr id="23" name="Picture 23"/>
          <p:cNvPicPr>
            <a:picLocks noChangeAspect="1"/>
          </p:cNvPicPr>
          <p:nvPr/>
        </p:nvPicPr>
        <p:blipFill>
          <a:blip r:embed="rId6"/>
          <a:srcRect/>
          <a:stretch>
            <a:fillRect/>
          </a:stretch>
        </p:blipFill>
        <p:spPr>
          <a:xfrm>
            <a:off x="294603" y="7706181"/>
            <a:ext cx="2550762" cy="2550762"/>
          </a:xfrm>
          <a:prstGeom prst="rect">
            <a:avLst/>
          </a:prstGeom>
        </p:spPr>
      </p:pic>
      <p:pic>
        <p:nvPicPr>
          <p:cNvPr id="24" name="Picture 24"/>
          <p:cNvPicPr>
            <a:picLocks noChangeAspect="1"/>
          </p:cNvPicPr>
          <p:nvPr/>
        </p:nvPicPr>
        <p:blipFill>
          <a:blip r:embed="rId7"/>
          <a:srcRect/>
          <a:stretch>
            <a:fillRect/>
          </a:stretch>
        </p:blipFill>
        <p:spPr>
          <a:xfrm>
            <a:off x="15182018" y="611736"/>
            <a:ext cx="2301328" cy="2301328"/>
          </a:xfrm>
          <a:prstGeom prst="rect">
            <a:avLst/>
          </a:prstGeom>
        </p:spPr>
      </p:pic>
      <p:sp>
        <p:nvSpPr>
          <p:cNvPr id="25" name="TextBox 25"/>
          <p:cNvSpPr txBox="1"/>
          <p:nvPr/>
        </p:nvSpPr>
        <p:spPr>
          <a:xfrm>
            <a:off x="686626" y="6175312"/>
            <a:ext cx="10589284" cy="490089"/>
          </a:xfrm>
          <a:prstGeom prst="rect">
            <a:avLst/>
          </a:prstGeom>
        </p:spPr>
        <p:txBody>
          <a:bodyPr lIns="0" tIns="0" rIns="0" bIns="0" rtlCol="0" anchor="t">
            <a:spAutoFit/>
          </a:bodyPr>
          <a:lstStyle/>
          <a:p>
            <a:pPr algn="ctr">
              <a:lnSpc>
                <a:spcPts val="3905"/>
              </a:lnSpc>
              <a:spcBef>
                <a:spcPct val="0"/>
              </a:spcBef>
            </a:pPr>
            <a:r>
              <a:rPr lang="en-US" sz="2789" spc="2231">
                <a:solidFill>
                  <a:srgbClr val="5371FB"/>
                </a:solidFill>
                <a:latin typeface="HK Modular"/>
                <a:ea typeface="HK Modular"/>
                <a:cs typeface="HK Modular"/>
                <a:sym typeface="HK Modular"/>
              </a:rPr>
              <a:t>runner</a:t>
            </a:r>
          </a:p>
        </p:txBody>
      </p:sp>
      <p:sp>
        <p:nvSpPr>
          <p:cNvPr id="26" name="TextBox 26"/>
          <p:cNvSpPr txBox="1"/>
          <p:nvPr/>
        </p:nvSpPr>
        <p:spPr>
          <a:xfrm>
            <a:off x="-1515" y="6174292"/>
            <a:ext cx="7288913" cy="491109"/>
          </a:xfrm>
          <a:prstGeom prst="rect">
            <a:avLst/>
          </a:prstGeom>
        </p:spPr>
        <p:txBody>
          <a:bodyPr lIns="0" tIns="0" rIns="0" bIns="0" rtlCol="0" anchor="t">
            <a:spAutoFit/>
          </a:bodyPr>
          <a:lstStyle/>
          <a:p>
            <a:pPr algn="ctr">
              <a:lnSpc>
                <a:spcPts val="3906"/>
              </a:lnSpc>
              <a:spcBef>
                <a:spcPct val="0"/>
              </a:spcBef>
            </a:pPr>
            <a:r>
              <a:rPr lang="en-US" sz="2790" spc="2232">
                <a:solidFill>
                  <a:srgbClr val="3AD4C4"/>
                </a:solidFill>
                <a:latin typeface="HK Modular"/>
                <a:ea typeface="HK Modular"/>
                <a:cs typeface="HK Modular"/>
                <a:sym typeface="HK Modular"/>
              </a:rPr>
              <a:t>de</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38223" b="-39554"/>
            </a:stretch>
          </a:blipFill>
        </p:spPr>
        <p:txBody>
          <a:bodyPr/>
          <a:lstStyle/>
          <a:p>
            <a:endParaRPr lang="en-US"/>
          </a:p>
        </p:txBody>
      </p:sp>
      <p:grpSp>
        <p:nvGrpSpPr>
          <p:cNvPr id="3" name="Group 3"/>
          <p:cNvGrpSpPr/>
          <p:nvPr/>
        </p:nvGrpSpPr>
        <p:grpSpPr>
          <a:xfrm>
            <a:off x="14977139" y="580060"/>
            <a:ext cx="897280" cy="897280"/>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16041217" y="1028700"/>
            <a:ext cx="1230877" cy="1230877"/>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4D2CC1">
                    <a:alpha val="100000"/>
                  </a:srgbClr>
                </a:gs>
                <a:gs pos="100000">
                  <a:srgbClr val="7F64DA">
                    <a:alpha val="100000"/>
                  </a:srgbClr>
                </a:gs>
              </a:gsLst>
              <a:lin ang="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9344130" y="1644139"/>
            <a:ext cx="4952637" cy="4286971"/>
          </a:xfrm>
          <a:custGeom>
            <a:avLst/>
            <a:gdLst/>
            <a:ahLst/>
            <a:cxnLst/>
            <a:rect l="l" t="t" r="r" b="b"/>
            <a:pathLst>
              <a:path w="4952637" h="4286971">
                <a:moveTo>
                  <a:pt x="0" y="0"/>
                </a:moveTo>
                <a:lnTo>
                  <a:pt x="4952637" y="0"/>
                </a:lnTo>
                <a:lnTo>
                  <a:pt x="4952637" y="4286970"/>
                </a:lnTo>
                <a:lnTo>
                  <a:pt x="0" y="4286970"/>
                </a:lnTo>
                <a:lnTo>
                  <a:pt x="0" y="0"/>
                </a:lnTo>
                <a:close/>
              </a:path>
            </a:pathLst>
          </a:custGeom>
          <a:blipFill>
            <a:blip r:embed="rId3"/>
            <a:stretch>
              <a:fillRect l="-25605" r="-28964"/>
            </a:stretch>
          </a:blipFill>
        </p:spPr>
        <p:txBody>
          <a:bodyPr/>
          <a:lstStyle/>
          <a:p>
            <a:endParaRPr lang="en-US"/>
          </a:p>
        </p:txBody>
      </p:sp>
      <p:sp>
        <p:nvSpPr>
          <p:cNvPr id="10" name="Freeform 10"/>
          <p:cNvSpPr/>
          <p:nvPr/>
        </p:nvSpPr>
        <p:spPr>
          <a:xfrm>
            <a:off x="13144450" y="5567787"/>
            <a:ext cx="4562658" cy="4230279"/>
          </a:xfrm>
          <a:custGeom>
            <a:avLst/>
            <a:gdLst/>
            <a:ahLst/>
            <a:cxnLst/>
            <a:rect l="l" t="t" r="r" b="b"/>
            <a:pathLst>
              <a:path w="4562658" h="4230279">
                <a:moveTo>
                  <a:pt x="0" y="0"/>
                </a:moveTo>
                <a:lnTo>
                  <a:pt x="4562658" y="0"/>
                </a:lnTo>
                <a:lnTo>
                  <a:pt x="4562658" y="4230279"/>
                </a:lnTo>
                <a:lnTo>
                  <a:pt x="0" y="4230279"/>
                </a:lnTo>
                <a:lnTo>
                  <a:pt x="0" y="0"/>
                </a:lnTo>
                <a:close/>
              </a:path>
            </a:pathLst>
          </a:custGeom>
          <a:blipFill>
            <a:blip r:embed="rId4"/>
            <a:stretch>
              <a:fillRect/>
            </a:stretch>
          </a:blipFill>
        </p:spPr>
        <p:txBody>
          <a:bodyPr/>
          <a:lstStyle/>
          <a:p>
            <a:endParaRPr lang="en-US"/>
          </a:p>
        </p:txBody>
      </p:sp>
      <p:sp>
        <p:nvSpPr>
          <p:cNvPr id="11" name="TextBox 11"/>
          <p:cNvSpPr txBox="1"/>
          <p:nvPr/>
        </p:nvSpPr>
        <p:spPr>
          <a:xfrm>
            <a:off x="758811" y="381292"/>
            <a:ext cx="11854635" cy="2163521"/>
          </a:xfrm>
          <a:prstGeom prst="rect">
            <a:avLst/>
          </a:prstGeom>
        </p:spPr>
        <p:txBody>
          <a:bodyPr lIns="0" tIns="0" rIns="0" bIns="0" rtlCol="0" anchor="t">
            <a:spAutoFit/>
          </a:bodyPr>
          <a:lstStyle/>
          <a:p>
            <a:pPr algn="l">
              <a:lnSpc>
                <a:spcPts val="8503"/>
              </a:lnSpc>
            </a:pPr>
            <a:r>
              <a:rPr lang="en-US" sz="6970">
                <a:solidFill>
                  <a:srgbClr val="FFFFFF"/>
                </a:solidFill>
                <a:latin typeface="Disket Mono Bold"/>
                <a:ea typeface="Disket Mono Bold"/>
                <a:cs typeface="Disket Mono Bold"/>
                <a:sym typeface="Disket Mono Bold"/>
              </a:rPr>
              <a:t>OBSTACLES : WHAT TO IMPROVE </a:t>
            </a:r>
          </a:p>
        </p:txBody>
      </p:sp>
      <p:sp>
        <p:nvSpPr>
          <p:cNvPr id="12" name="TextBox 12"/>
          <p:cNvSpPr txBox="1"/>
          <p:nvPr/>
        </p:nvSpPr>
        <p:spPr>
          <a:xfrm>
            <a:off x="1215242" y="3443580"/>
            <a:ext cx="8128887" cy="3859828"/>
          </a:xfrm>
          <a:prstGeom prst="rect">
            <a:avLst/>
          </a:prstGeom>
        </p:spPr>
        <p:txBody>
          <a:bodyPr lIns="0" tIns="0" rIns="0" bIns="0" rtlCol="0" anchor="t">
            <a:spAutoFit/>
          </a:bodyPr>
          <a:lstStyle/>
          <a:p>
            <a:pPr algn="l">
              <a:lnSpc>
                <a:spcPts val="6043"/>
              </a:lnSpc>
            </a:pPr>
            <a:r>
              <a:rPr lang="en-US" sz="5544">
                <a:solidFill>
                  <a:srgbClr val="FFFFFF"/>
                </a:solidFill>
                <a:latin typeface="Montserrat Bold"/>
                <a:ea typeface="Montserrat Bold"/>
                <a:cs typeface="Montserrat Bold"/>
                <a:sym typeface="Montserrat Bold"/>
              </a:rPr>
              <a:t>1. Reliability on sensors (hardware)</a:t>
            </a:r>
          </a:p>
          <a:p>
            <a:pPr algn="l">
              <a:lnSpc>
                <a:spcPts val="6043"/>
              </a:lnSpc>
            </a:pPr>
            <a:r>
              <a:rPr lang="en-US" sz="5544">
                <a:solidFill>
                  <a:srgbClr val="FFFFFF"/>
                </a:solidFill>
                <a:latin typeface="Montserrat Bold"/>
                <a:ea typeface="Montserrat Bold"/>
                <a:cs typeface="Montserrat Bold"/>
                <a:sym typeface="Montserrat Bold"/>
              </a:rPr>
              <a:t>2. Network overflow</a:t>
            </a:r>
          </a:p>
          <a:p>
            <a:pPr algn="l">
              <a:lnSpc>
                <a:spcPts val="6043"/>
              </a:lnSpc>
            </a:pPr>
            <a:r>
              <a:rPr lang="en-US" sz="5544">
                <a:solidFill>
                  <a:srgbClr val="FFFFFF"/>
                </a:solidFill>
                <a:latin typeface="Montserrat Bold"/>
                <a:ea typeface="Montserrat Bold"/>
                <a:cs typeface="Montserrat Bold"/>
                <a:sym typeface="Montserrat Bold"/>
              </a:rPr>
              <a:t>3. Malicious users</a:t>
            </a:r>
          </a:p>
          <a:p>
            <a:pPr algn="l">
              <a:lnSpc>
                <a:spcPts val="6043"/>
              </a:lnSpc>
            </a:pPr>
            <a:endParaRPr lang="en-US" sz="5544">
              <a:solidFill>
                <a:srgbClr val="FFFFFF"/>
              </a:solidFill>
              <a:latin typeface="Montserrat Bold"/>
              <a:ea typeface="Montserrat Bold"/>
              <a:cs typeface="Montserrat Bold"/>
              <a:sym typeface="Montserrat Bold"/>
            </a:endParaRPr>
          </a:p>
        </p:txBody>
      </p:sp>
      <p:sp>
        <p:nvSpPr>
          <p:cNvPr id="13" name="TextBox 13"/>
          <p:cNvSpPr txBox="1"/>
          <p:nvPr/>
        </p:nvSpPr>
        <p:spPr>
          <a:xfrm>
            <a:off x="2049730" y="7654351"/>
            <a:ext cx="11854635" cy="1087196"/>
          </a:xfrm>
          <a:prstGeom prst="rect">
            <a:avLst/>
          </a:prstGeom>
        </p:spPr>
        <p:txBody>
          <a:bodyPr lIns="0" tIns="0" rIns="0" bIns="0" rtlCol="0" anchor="t">
            <a:spAutoFit/>
          </a:bodyPr>
          <a:lstStyle/>
          <a:p>
            <a:pPr algn="l">
              <a:lnSpc>
                <a:spcPts val="8503"/>
              </a:lnSpc>
            </a:pPr>
            <a:r>
              <a:rPr lang="en-US" sz="6970">
                <a:solidFill>
                  <a:srgbClr val="FFFFFF"/>
                </a:solidFill>
                <a:latin typeface="Disket Mono Bold"/>
                <a:ea typeface="Disket Mono Bold"/>
                <a:cs typeface="Disket Mono Bold"/>
                <a:sym typeface="Disket Mono Bold"/>
              </a:rPr>
              <a:t>optimisation?</a:t>
            </a:r>
          </a:p>
        </p:txBody>
      </p:sp>
      <p:sp>
        <p:nvSpPr>
          <p:cNvPr id="14" name="TextBox 14"/>
          <p:cNvSpPr txBox="1"/>
          <p:nvPr/>
        </p:nvSpPr>
        <p:spPr>
          <a:xfrm>
            <a:off x="7217132" y="8712972"/>
            <a:ext cx="11854635" cy="1087196"/>
          </a:xfrm>
          <a:prstGeom prst="rect">
            <a:avLst/>
          </a:prstGeom>
        </p:spPr>
        <p:txBody>
          <a:bodyPr lIns="0" tIns="0" rIns="0" bIns="0" rtlCol="0" anchor="t">
            <a:spAutoFit/>
          </a:bodyPr>
          <a:lstStyle/>
          <a:p>
            <a:pPr algn="l">
              <a:lnSpc>
                <a:spcPts val="8503"/>
              </a:lnSpc>
            </a:pPr>
            <a:r>
              <a:rPr lang="en-US" sz="6970">
                <a:solidFill>
                  <a:srgbClr val="FFFFFF"/>
                </a:solidFill>
                <a:latin typeface="Disket Mono Bold"/>
                <a:ea typeface="Disket Mono Bold"/>
                <a:cs typeface="Disket Mono Bold"/>
                <a:sym typeface="Disket Mono Bold"/>
              </a:rPr>
              <a:t>ai integration?</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4043260" y="3800784"/>
            <a:ext cx="17719501" cy="1610930"/>
          </a:xfrm>
          <a:prstGeom prst="rect">
            <a:avLst/>
          </a:prstGeom>
        </p:spPr>
        <p:txBody>
          <a:bodyPr lIns="0" tIns="0" rIns="0" bIns="0" rtlCol="0" anchor="t">
            <a:spAutoFit/>
          </a:bodyPr>
          <a:lstStyle/>
          <a:p>
            <a:pPr algn="l">
              <a:lnSpc>
                <a:spcPts val="12710"/>
              </a:lnSpc>
            </a:pPr>
            <a:r>
              <a:rPr lang="en-US" sz="10418">
                <a:solidFill>
                  <a:srgbClr val="FFFFFF"/>
                </a:solidFill>
                <a:latin typeface="Disket Mono Bold"/>
                <a:ea typeface="Disket Mono Bold"/>
                <a:cs typeface="Disket Mono Bold"/>
                <a:sym typeface="Disket Mono Bold"/>
              </a:rPr>
              <a:t>Thank you ! </a:t>
            </a:r>
          </a:p>
        </p:txBody>
      </p:sp>
      <p:pic>
        <p:nvPicPr>
          <p:cNvPr id="3" name="Picture 3"/>
          <p:cNvPicPr>
            <a:picLocks noChangeAspect="1"/>
          </p:cNvPicPr>
          <p:nvPr/>
        </p:nvPicPr>
        <p:blipFill>
          <a:blip r:embed="rId2"/>
          <a:srcRect/>
          <a:stretch>
            <a:fillRect/>
          </a:stretch>
        </p:blipFill>
        <p:spPr>
          <a:xfrm>
            <a:off x="13902718" y="-798954"/>
            <a:ext cx="4879147" cy="4879147"/>
          </a:xfrm>
          <a:prstGeom prst="rect">
            <a:avLst/>
          </a:prstGeom>
        </p:spPr>
      </p:pic>
      <p:grpSp>
        <p:nvGrpSpPr>
          <p:cNvPr id="4" name="Group 4"/>
          <p:cNvGrpSpPr/>
          <p:nvPr/>
        </p:nvGrpSpPr>
        <p:grpSpPr>
          <a:xfrm>
            <a:off x="-4100829" y="4956530"/>
            <a:ext cx="26489658" cy="5845655"/>
            <a:chOff x="0" y="0"/>
            <a:chExt cx="35319544" cy="7794207"/>
          </a:xfrm>
        </p:grpSpPr>
        <p:sp>
          <p:nvSpPr>
            <p:cNvPr id="5" name="Freeform 5"/>
            <p:cNvSpPr/>
            <p:nvPr/>
          </p:nvSpPr>
          <p:spPr>
            <a:xfrm>
              <a:off x="506715" y="0"/>
              <a:ext cx="16996307" cy="7794207"/>
            </a:xfrm>
            <a:custGeom>
              <a:avLst/>
              <a:gdLst/>
              <a:ahLst/>
              <a:cxnLst/>
              <a:rect l="l" t="t" r="r" b="b"/>
              <a:pathLst>
                <a:path w="16996307" h="7794207">
                  <a:moveTo>
                    <a:pt x="0" y="0"/>
                  </a:moveTo>
                  <a:lnTo>
                    <a:pt x="16996308" y="0"/>
                  </a:lnTo>
                  <a:lnTo>
                    <a:pt x="16996308" y="7794207"/>
                  </a:lnTo>
                  <a:lnTo>
                    <a:pt x="0" y="7794207"/>
                  </a:lnTo>
                  <a:lnTo>
                    <a:pt x="0" y="0"/>
                  </a:lnTo>
                  <a:close/>
                </a:path>
              </a:pathLst>
            </a:custGeom>
            <a:blipFill>
              <a:blip r:embed="rId3"/>
              <a:stretch>
                <a:fillRect b="-22455"/>
              </a:stretch>
            </a:blipFill>
          </p:spPr>
          <p:txBody>
            <a:bodyPr/>
            <a:lstStyle/>
            <a:p>
              <a:endParaRPr lang="en-US"/>
            </a:p>
          </p:txBody>
        </p:sp>
        <p:sp>
          <p:nvSpPr>
            <p:cNvPr id="6" name="TextBox 6"/>
            <p:cNvSpPr txBox="1"/>
            <p:nvPr/>
          </p:nvSpPr>
          <p:spPr>
            <a:xfrm>
              <a:off x="2045119" y="4529174"/>
              <a:ext cx="33274425" cy="1463832"/>
            </a:xfrm>
            <a:prstGeom prst="rect">
              <a:avLst/>
            </a:prstGeom>
          </p:spPr>
          <p:txBody>
            <a:bodyPr lIns="0" tIns="0" rIns="0" bIns="0" rtlCol="0" anchor="t">
              <a:spAutoFit/>
            </a:bodyPr>
            <a:lstStyle/>
            <a:p>
              <a:pPr algn="ctr">
                <a:lnSpc>
                  <a:spcPts val="9205"/>
                </a:lnSpc>
                <a:spcBef>
                  <a:spcPct val="0"/>
                </a:spcBef>
              </a:pPr>
              <a:r>
                <a:rPr lang="en-US" sz="6575" spc="5260">
                  <a:solidFill>
                    <a:srgbClr val="5371FB"/>
                  </a:solidFill>
                  <a:latin typeface="HK Modular"/>
                  <a:ea typeface="HK Modular"/>
                  <a:cs typeface="HK Modular"/>
                  <a:sym typeface="HK Modular"/>
                </a:rPr>
                <a:t>runner</a:t>
              </a:r>
            </a:p>
          </p:txBody>
        </p:sp>
        <p:sp>
          <p:nvSpPr>
            <p:cNvPr id="7" name="TextBox 7"/>
            <p:cNvSpPr txBox="1"/>
            <p:nvPr/>
          </p:nvSpPr>
          <p:spPr>
            <a:xfrm>
              <a:off x="0" y="4529174"/>
              <a:ext cx="22782147" cy="1481473"/>
            </a:xfrm>
            <a:prstGeom prst="rect">
              <a:avLst/>
            </a:prstGeom>
          </p:spPr>
          <p:txBody>
            <a:bodyPr lIns="0" tIns="0" rIns="0" bIns="0" rtlCol="0" anchor="t">
              <a:spAutoFit/>
            </a:bodyPr>
            <a:lstStyle/>
            <a:p>
              <a:pPr algn="ctr">
                <a:lnSpc>
                  <a:spcPts val="9327"/>
                </a:lnSpc>
                <a:spcBef>
                  <a:spcPct val="0"/>
                </a:spcBef>
              </a:pPr>
              <a:r>
                <a:rPr lang="en-US" sz="6662" spc="5329">
                  <a:solidFill>
                    <a:srgbClr val="3AD4C4"/>
                  </a:solidFill>
                  <a:latin typeface="HK Modular"/>
                  <a:ea typeface="HK Modular"/>
                  <a:cs typeface="HK Modular"/>
                  <a:sym typeface="HK Modular"/>
                </a:rPr>
                <a:t>de</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grpSp>
        <p:nvGrpSpPr>
          <p:cNvPr id="2" name="Group 2"/>
          <p:cNvGrpSpPr/>
          <p:nvPr/>
        </p:nvGrpSpPr>
        <p:grpSpPr>
          <a:xfrm>
            <a:off x="0" y="6833788"/>
            <a:ext cx="16678452" cy="3006571"/>
            <a:chOff x="0" y="0"/>
            <a:chExt cx="22237935" cy="4008761"/>
          </a:xfrm>
        </p:grpSpPr>
        <p:sp>
          <p:nvSpPr>
            <p:cNvPr id="3" name="TextBox 3"/>
            <p:cNvSpPr txBox="1"/>
            <p:nvPr/>
          </p:nvSpPr>
          <p:spPr>
            <a:xfrm>
              <a:off x="3720612" y="1363322"/>
              <a:ext cx="18517324" cy="13964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introduction</a:t>
              </a:r>
            </a:p>
          </p:txBody>
        </p:sp>
        <p:sp>
          <p:nvSpPr>
            <p:cNvPr id="4" name="Freeform 4"/>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1607293" y="1485900"/>
              <a:ext cx="2113319" cy="13964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1.</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a:off x="8046585" y="498682"/>
            <a:ext cx="7324344" cy="8229600"/>
          </a:xfrm>
          <a:custGeom>
            <a:avLst/>
            <a:gdLst/>
            <a:ahLst/>
            <a:cxnLst/>
            <a:rect l="l" t="t" r="r" b="b"/>
            <a:pathLst>
              <a:path w="7324344" h="8229600">
                <a:moveTo>
                  <a:pt x="0" y="0"/>
                </a:moveTo>
                <a:lnTo>
                  <a:pt x="7324344" y="0"/>
                </a:lnTo>
                <a:lnTo>
                  <a:pt x="7324344" y="8229600"/>
                </a:lnTo>
                <a:lnTo>
                  <a:pt x="0" y="8229600"/>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6449286" y="-1583971"/>
            <a:ext cx="16605606" cy="14380455"/>
            <a:chOff x="0" y="0"/>
            <a:chExt cx="6350000" cy="5499100"/>
          </a:xfrm>
        </p:grpSpPr>
        <p:sp>
          <p:nvSpPr>
            <p:cNvPr id="4" name="Freeform 4"/>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a:ln w="12700">
              <a:solidFill>
                <a:srgbClr val="000000"/>
              </a:solidFill>
            </a:ln>
          </p:spPr>
          <p:txBody>
            <a:bodyPr/>
            <a:lstStyle/>
            <a:p>
              <a:endParaRPr lang="en-US"/>
            </a:p>
          </p:txBody>
        </p:sp>
      </p:grpSp>
      <p:grpSp>
        <p:nvGrpSpPr>
          <p:cNvPr id="5" name="Group 5"/>
          <p:cNvGrpSpPr/>
          <p:nvPr/>
        </p:nvGrpSpPr>
        <p:grpSpPr>
          <a:xfrm>
            <a:off x="8549331" y="-573353"/>
            <a:ext cx="14271614" cy="12359217"/>
            <a:chOff x="0" y="0"/>
            <a:chExt cx="6350000" cy="5499100"/>
          </a:xfrm>
        </p:grpSpPr>
        <p:sp>
          <p:nvSpPr>
            <p:cNvPr id="6" name="Freeform 6"/>
            <p:cNvSpPr/>
            <p:nvPr/>
          </p:nvSpPr>
          <p:spPr>
            <a:xfrm>
              <a:off x="0" y="0"/>
              <a:ext cx="6350000" cy="5499100"/>
            </a:xfrm>
            <a:custGeom>
              <a:avLst/>
              <a:gdLst/>
              <a:ahLst/>
              <a:cxnLst/>
              <a:rect l="l" t="t" r="r" b="b"/>
              <a:pathLst>
                <a:path w="6350000" h="5499100">
                  <a:moveTo>
                    <a:pt x="3175000" y="0"/>
                  </a:moveTo>
                  <a:lnTo>
                    <a:pt x="0" y="0"/>
                  </a:lnTo>
                  <a:lnTo>
                    <a:pt x="1587500" y="2749550"/>
                  </a:lnTo>
                  <a:lnTo>
                    <a:pt x="3175000" y="5499100"/>
                  </a:lnTo>
                  <a:lnTo>
                    <a:pt x="4762500" y="2749550"/>
                  </a:lnTo>
                  <a:lnTo>
                    <a:pt x="6350000" y="0"/>
                  </a:lnTo>
                  <a:close/>
                </a:path>
              </a:pathLst>
            </a:custGeom>
            <a:blipFill>
              <a:blip r:embed="rId3"/>
              <a:stretch>
                <a:fillRect l="-49446" r="-4508"/>
              </a:stretch>
            </a:blipFill>
          </p:spPr>
          <p:txBody>
            <a:bodyPr/>
            <a:lstStyle/>
            <a:p>
              <a:endParaRPr lang="en-US"/>
            </a:p>
          </p:txBody>
        </p:sp>
      </p:grpSp>
      <p:sp>
        <p:nvSpPr>
          <p:cNvPr id="7" name="Freeform 7"/>
          <p:cNvSpPr/>
          <p:nvPr/>
        </p:nvSpPr>
        <p:spPr>
          <a:xfrm>
            <a:off x="-2035863" y="7217396"/>
            <a:ext cx="9092142" cy="2390030"/>
          </a:xfrm>
          <a:custGeom>
            <a:avLst/>
            <a:gdLst/>
            <a:ahLst/>
            <a:cxnLst/>
            <a:rect l="l" t="t" r="r" b="b"/>
            <a:pathLst>
              <a:path w="9092142" h="2390030">
                <a:moveTo>
                  <a:pt x="0" y="0"/>
                </a:moveTo>
                <a:lnTo>
                  <a:pt x="9092142" y="0"/>
                </a:lnTo>
                <a:lnTo>
                  <a:pt x="9092142" y="2390029"/>
                </a:lnTo>
                <a:lnTo>
                  <a:pt x="0" y="2390029"/>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3999164" y="-4816116"/>
            <a:ext cx="7269672" cy="5844816"/>
          </a:xfrm>
          <a:custGeom>
            <a:avLst/>
            <a:gdLst/>
            <a:ahLst/>
            <a:cxnLst/>
            <a:rect l="l" t="t" r="r" b="b"/>
            <a:pathLst>
              <a:path w="7269672" h="5844816">
                <a:moveTo>
                  <a:pt x="0" y="0"/>
                </a:moveTo>
                <a:lnTo>
                  <a:pt x="7269672" y="0"/>
                </a:lnTo>
                <a:lnTo>
                  <a:pt x="7269672" y="5844816"/>
                </a:lnTo>
                <a:lnTo>
                  <a:pt x="0" y="5844816"/>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489978" y="2904875"/>
            <a:ext cx="10067507" cy="2701381"/>
          </a:xfrm>
          <a:prstGeom prst="rect">
            <a:avLst/>
          </a:prstGeom>
        </p:spPr>
        <p:txBody>
          <a:bodyPr lIns="0" tIns="0" rIns="0" bIns="0" rtlCol="0" anchor="t">
            <a:spAutoFit/>
          </a:bodyPr>
          <a:lstStyle/>
          <a:p>
            <a:pPr marL="835150" lvl="1" indent="-417575" algn="just">
              <a:lnSpc>
                <a:spcPts val="5415"/>
              </a:lnSpc>
              <a:buFont typeface="Arial"/>
              <a:buChar char="•"/>
            </a:pPr>
            <a:r>
              <a:rPr lang="en-US" sz="3868">
                <a:solidFill>
                  <a:srgbClr val="FFFFFF"/>
                </a:solidFill>
                <a:latin typeface="Montserrat Medium"/>
                <a:ea typeface="Montserrat Medium"/>
                <a:cs typeface="Montserrat Medium"/>
                <a:sym typeface="Montserrat Medium"/>
              </a:rPr>
              <a:t>Blockchain based app</a:t>
            </a:r>
          </a:p>
          <a:p>
            <a:pPr marL="835150" lvl="1" indent="-417575" algn="just">
              <a:lnSpc>
                <a:spcPts val="5415"/>
              </a:lnSpc>
              <a:buFont typeface="Arial"/>
              <a:buChar char="•"/>
            </a:pPr>
            <a:r>
              <a:rPr lang="en-US" sz="3868">
                <a:solidFill>
                  <a:srgbClr val="FFFFFF"/>
                </a:solidFill>
                <a:latin typeface="Montserrat Medium"/>
                <a:ea typeface="Montserrat Medium"/>
                <a:cs typeface="Montserrat Medium"/>
                <a:sym typeface="Montserrat Medium"/>
              </a:rPr>
              <a:t>Integration with IoT device    </a:t>
            </a:r>
          </a:p>
          <a:p>
            <a:pPr algn="just">
              <a:lnSpc>
                <a:spcPts val="5415"/>
              </a:lnSpc>
            </a:pPr>
            <a:r>
              <a:rPr lang="en-US" sz="3868">
                <a:solidFill>
                  <a:srgbClr val="FFFFFF"/>
                </a:solidFill>
                <a:latin typeface="Montserrat Medium"/>
                <a:ea typeface="Montserrat Medium"/>
                <a:cs typeface="Montserrat Medium"/>
                <a:sym typeface="Montserrat Medium"/>
              </a:rPr>
              <a:t>         (smart watch)</a:t>
            </a:r>
          </a:p>
          <a:p>
            <a:pPr algn="just">
              <a:lnSpc>
                <a:spcPts val="5415"/>
              </a:lnSpc>
            </a:pPr>
            <a:endParaRPr lang="en-US" sz="3868">
              <a:solidFill>
                <a:srgbClr val="FFFFFF"/>
              </a:solidFill>
              <a:latin typeface="Montserrat Medium"/>
              <a:ea typeface="Montserrat Medium"/>
              <a:cs typeface="Montserrat Medium"/>
              <a:sym typeface="Montserrat Medium"/>
            </a:endParaRPr>
          </a:p>
        </p:txBody>
      </p:sp>
      <p:sp>
        <p:nvSpPr>
          <p:cNvPr id="10" name="TextBox 10"/>
          <p:cNvSpPr txBox="1"/>
          <p:nvPr/>
        </p:nvSpPr>
        <p:spPr>
          <a:xfrm>
            <a:off x="489978" y="612982"/>
            <a:ext cx="10067507" cy="2004855"/>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WHAT IS DERUNner?</a:t>
            </a:r>
          </a:p>
        </p:txBody>
      </p:sp>
      <p:sp>
        <p:nvSpPr>
          <p:cNvPr id="11" name="Freeform 11"/>
          <p:cNvSpPr/>
          <p:nvPr/>
        </p:nvSpPr>
        <p:spPr>
          <a:xfrm>
            <a:off x="3176922" y="5294096"/>
            <a:ext cx="5362884" cy="4313329"/>
          </a:xfrm>
          <a:custGeom>
            <a:avLst/>
            <a:gdLst/>
            <a:ahLst/>
            <a:cxnLst/>
            <a:rect l="l" t="t" r="r" b="b"/>
            <a:pathLst>
              <a:path w="5362884" h="4313329">
                <a:moveTo>
                  <a:pt x="0" y="0"/>
                </a:moveTo>
                <a:lnTo>
                  <a:pt x="5362884" y="0"/>
                </a:lnTo>
                <a:lnTo>
                  <a:pt x="5362884" y="4313329"/>
                </a:lnTo>
                <a:lnTo>
                  <a:pt x="0" y="4313329"/>
                </a:lnTo>
                <a:lnTo>
                  <a:pt x="0" y="0"/>
                </a:lnTo>
                <a:close/>
              </a:path>
            </a:pathLst>
          </a:custGeom>
          <a:blipFill>
            <a:blip r:embed="rId7"/>
            <a:stretch>
              <a:fillRect/>
            </a:stretch>
          </a:blipFill>
        </p:spPr>
        <p:txBody>
          <a:bodyPr/>
          <a:lstStyle/>
          <a:p>
            <a:endParaRPr lang="en-US"/>
          </a:p>
        </p:txBody>
      </p:sp>
      <p:sp>
        <p:nvSpPr>
          <p:cNvPr id="12" name="Freeform 12"/>
          <p:cNvSpPr/>
          <p:nvPr/>
        </p:nvSpPr>
        <p:spPr>
          <a:xfrm>
            <a:off x="4844584" y="6514535"/>
            <a:ext cx="1954369" cy="1954369"/>
          </a:xfrm>
          <a:custGeom>
            <a:avLst/>
            <a:gdLst/>
            <a:ahLst/>
            <a:cxnLst/>
            <a:rect l="l" t="t" r="r" b="b"/>
            <a:pathLst>
              <a:path w="1954369" h="1954369">
                <a:moveTo>
                  <a:pt x="0" y="0"/>
                </a:moveTo>
                <a:lnTo>
                  <a:pt x="1954369" y="0"/>
                </a:lnTo>
                <a:lnTo>
                  <a:pt x="1954369" y="1954369"/>
                </a:lnTo>
                <a:lnTo>
                  <a:pt x="0" y="195436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3" name="TextBox 13"/>
          <p:cNvSpPr txBox="1"/>
          <p:nvPr/>
        </p:nvSpPr>
        <p:spPr>
          <a:xfrm>
            <a:off x="4942081" y="7800093"/>
            <a:ext cx="2218360" cy="203480"/>
          </a:xfrm>
          <a:prstGeom prst="rect">
            <a:avLst/>
          </a:prstGeom>
        </p:spPr>
        <p:txBody>
          <a:bodyPr lIns="0" tIns="0" rIns="0" bIns="0" rtlCol="0" anchor="t">
            <a:spAutoFit/>
          </a:bodyPr>
          <a:lstStyle/>
          <a:p>
            <a:pPr algn="ctr">
              <a:lnSpc>
                <a:spcPts val="1609"/>
              </a:lnSpc>
              <a:spcBef>
                <a:spcPct val="0"/>
              </a:spcBef>
            </a:pPr>
            <a:r>
              <a:rPr lang="en-US" sz="1149" spc="919">
                <a:solidFill>
                  <a:srgbClr val="5371FB"/>
                </a:solidFill>
                <a:latin typeface="HK Modular"/>
                <a:ea typeface="HK Modular"/>
                <a:cs typeface="HK Modular"/>
                <a:sym typeface="HK Modular"/>
              </a:rPr>
              <a:t>runner</a:t>
            </a:r>
          </a:p>
        </p:txBody>
      </p:sp>
      <p:sp>
        <p:nvSpPr>
          <p:cNvPr id="14" name="TextBox 14"/>
          <p:cNvSpPr txBox="1"/>
          <p:nvPr/>
        </p:nvSpPr>
        <p:spPr>
          <a:xfrm>
            <a:off x="3415462" y="7800093"/>
            <a:ext cx="3383491" cy="199390"/>
          </a:xfrm>
          <a:prstGeom prst="rect">
            <a:avLst/>
          </a:prstGeom>
        </p:spPr>
        <p:txBody>
          <a:bodyPr lIns="0" tIns="0" rIns="0" bIns="0" rtlCol="0" anchor="t">
            <a:spAutoFit/>
          </a:bodyPr>
          <a:lstStyle/>
          <a:p>
            <a:pPr algn="ctr">
              <a:lnSpc>
                <a:spcPts val="1609"/>
              </a:lnSpc>
              <a:spcBef>
                <a:spcPct val="0"/>
              </a:spcBef>
            </a:pPr>
            <a:r>
              <a:rPr lang="en-US" sz="1149" spc="919">
                <a:solidFill>
                  <a:srgbClr val="3AD4C4"/>
                </a:solidFill>
                <a:latin typeface="HK Modular"/>
                <a:ea typeface="HK Modular"/>
                <a:cs typeface="HK Modular"/>
                <a:sym typeface="HK Modular"/>
              </a:rPr>
              <a:t>de</a:t>
            </a:r>
          </a:p>
        </p:txBody>
      </p:sp>
      <p:sp>
        <p:nvSpPr>
          <p:cNvPr id="15" name="Freeform 15"/>
          <p:cNvSpPr/>
          <p:nvPr/>
        </p:nvSpPr>
        <p:spPr>
          <a:xfrm>
            <a:off x="4526645" y="6558959"/>
            <a:ext cx="2871617" cy="1316873"/>
          </a:xfrm>
          <a:custGeom>
            <a:avLst/>
            <a:gdLst/>
            <a:ahLst/>
            <a:cxnLst/>
            <a:rect l="l" t="t" r="r" b="b"/>
            <a:pathLst>
              <a:path w="2871617" h="1316873">
                <a:moveTo>
                  <a:pt x="0" y="0"/>
                </a:moveTo>
                <a:lnTo>
                  <a:pt x="2871617" y="0"/>
                </a:lnTo>
                <a:lnTo>
                  <a:pt x="2871617" y="1316873"/>
                </a:lnTo>
                <a:lnTo>
                  <a:pt x="0" y="1316873"/>
                </a:lnTo>
                <a:lnTo>
                  <a:pt x="0" y="0"/>
                </a:lnTo>
                <a:close/>
              </a:path>
            </a:pathLst>
          </a:custGeom>
          <a:blipFill>
            <a:blip r:embed="rId10"/>
            <a:stretch>
              <a:fillRect b="-22455"/>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TextBox 2"/>
          <p:cNvSpPr txBox="1"/>
          <p:nvPr/>
        </p:nvSpPr>
        <p:spPr>
          <a:xfrm>
            <a:off x="1944924" y="1051066"/>
            <a:ext cx="10951344" cy="1018738"/>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how it works</a:t>
            </a:r>
          </a:p>
        </p:txBody>
      </p:sp>
      <p:sp>
        <p:nvSpPr>
          <p:cNvPr id="3" name="Freeform 3"/>
          <p:cNvSpPr/>
          <p:nvPr/>
        </p:nvSpPr>
        <p:spPr>
          <a:xfrm>
            <a:off x="-255486" y="0"/>
            <a:ext cx="2370824" cy="3006571"/>
          </a:xfrm>
          <a:custGeom>
            <a:avLst/>
            <a:gdLst/>
            <a:ahLst/>
            <a:cxnLst/>
            <a:rect l="l" t="t" r="r" b="b"/>
            <a:pathLst>
              <a:path w="2370824" h="3006571">
                <a:moveTo>
                  <a:pt x="0" y="0"/>
                </a:moveTo>
                <a:lnTo>
                  <a:pt x="2370825" y="0"/>
                </a:lnTo>
                <a:lnTo>
                  <a:pt x="2370825" y="3006571"/>
                </a:lnTo>
                <a:lnTo>
                  <a:pt x="0" y="3006571"/>
                </a:lnTo>
                <a:lnTo>
                  <a:pt x="0" y="0"/>
                </a:lnTo>
                <a:close/>
              </a:path>
            </a:pathLst>
          </a:custGeom>
          <a:blipFill>
            <a:blip r:embed="rId2"/>
            <a:stretch>
              <a:fillRect l="-13407" r="-13407"/>
            </a:stretch>
          </a:blipFill>
        </p:spPr>
        <p:txBody>
          <a:bodyPr/>
          <a:lstStyle/>
          <a:p>
            <a:endParaRPr lang="en-US"/>
          </a:p>
        </p:txBody>
      </p:sp>
      <p:sp>
        <p:nvSpPr>
          <p:cNvPr id="4" name="TextBox 4"/>
          <p:cNvSpPr txBox="1"/>
          <p:nvPr/>
        </p:nvSpPr>
        <p:spPr>
          <a:xfrm>
            <a:off x="695085" y="1143000"/>
            <a:ext cx="1249839" cy="1999813"/>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2.</a:t>
            </a:r>
          </a:p>
        </p:txBody>
      </p:sp>
      <p:sp>
        <p:nvSpPr>
          <p:cNvPr id="5" name="Freeform 5"/>
          <p:cNvSpPr/>
          <p:nvPr/>
        </p:nvSpPr>
        <p:spPr>
          <a:xfrm rot="860190">
            <a:off x="930044" y="3094100"/>
            <a:ext cx="3329876" cy="1664938"/>
          </a:xfrm>
          <a:custGeom>
            <a:avLst/>
            <a:gdLst/>
            <a:ahLst/>
            <a:cxnLst/>
            <a:rect l="l" t="t" r="r" b="b"/>
            <a:pathLst>
              <a:path w="3329876" h="1664938">
                <a:moveTo>
                  <a:pt x="0" y="0"/>
                </a:moveTo>
                <a:lnTo>
                  <a:pt x="3329876" y="0"/>
                </a:lnTo>
                <a:lnTo>
                  <a:pt x="3329876" y="1664939"/>
                </a:lnTo>
                <a:lnTo>
                  <a:pt x="0" y="16649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rot="-9817253">
            <a:off x="3686923" y="6796953"/>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rot="-2959588">
            <a:off x="6019685" y="4508353"/>
            <a:ext cx="3343241" cy="1671621"/>
          </a:xfrm>
          <a:custGeom>
            <a:avLst/>
            <a:gdLst/>
            <a:ahLst/>
            <a:cxnLst/>
            <a:rect l="l" t="t" r="r" b="b"/>
            <a:pathLst>
              <a:path w="3343241" h="1671621">
                <a:moveTo>
                  <a:pt x="0" y="0"/>
                </a:moveTo>
                <a:lnTo>
                  <a:pt x="3343241" y="0"/>
                </a:lnTo>
                <a:lnTo>
                  <a:pt x="3343241" y="1671621"/>
                </a:lnTo>
                <a:lnTo>
                  <a:pt x="0" y="167162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8" name="Freeform 8"/>
          <p:cNvSpPr/>
          <p:nvPr/>
        </p:nvSpPr>
        <p:spPr>
          <a:xfrm rot="-7652087">
            <a:off x="8796676" y="6124503"/>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9" name="Freeform 9"/>
          <p:cNvSpPr/>
          <p:nvPr/>
        </p:nvSpPr>
        <p:spPr>
          <a:xfrm rot="10225386">
            <a:off x="13387679" y="7132875"/>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nvGrpSpPr>
          <p:cNvPr id="10" name="Group 10"/>
          <p:cNvGrpSpPr>
            <a:grpSpLocks noChangeAspect="1"/>
          </p:cNvGrpSpPr>
          <p:nvPr/>
        </p:nvGrpSpPr>
        <p:grpSpPr>
          <a:xfrm>
            <a:off x="3432717" y="5407589"/>
            <a:ext cx="848136" cy="570260"/>
            <a:chOff x="0" y="0"/>
            <a:chExt cx="1930400" cy="1297940"/>
          </a:xfrm>
        </p:grpSpPr>
        <p:sp>
          <p:nvSpPr>
            <p:cNvPr id="11" name="Freeform 11"/>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4FCDCC"/>
            </a:solidFill>
          </p:spPr>
          <p:txBody>
            <a:bodyPr/>
            <a:lstStyle/>
            <a:p>
              <a:endParaRPr lang="en-US"/>
            </a:p>
          </p:txBody>
        </p:sp>
      </p:grpSp>
      <p:grpSp>
        <p:nvGrpSpPr>
          <p:cNvPr id="12" name="Group 12"/>
          <p:cNvGrpSpPr>
            <a:grpSpLocks noChangeAspect="1"/>
          </p:cNvGrpSpPr>
          <p:nvPr/>
        </p:nvGrpSpPr>
        <p:grpSpPr>
          <a:xfrm rot="-2822620">
            <a:off x="9217588" y="4617796"/>
            <a:ext cx="848136" cy="570260"/>
            <a:chOff x="0" y="0"/>
            <a:chExt cx="1930400" cy="1297940"/>
          </a:xfrm>
        </p:grpSpPr>
        <p:sp>
          <p:nvSpPr>
            <p:cNvPr id="13" name="Freeform 13"/>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txBody>
            <a:bodyPr/>
            <a:lstStyle/>
            <a:p>
              <a:endParaRPr lang="en-US"/>
            </a:p>
          </p:txBody>
        </p:sp>
      </p:grpSp>
      <p:grpSp>
        <p:nvGrpSpPr>
          <p:cNvPr id="14" name="Group 14"/>
          <p:cNvGrpSpPr/>
          <p:nvPr/>
        </p:nvGrpSpPr>
        <p:grpSpPr>
          <a:xfrm>
            <a:off x="1353565" y="3632990"/>
            <a:ext cx="2166177" cy="216617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txBody>
            <a:bodyPr/>
            <a:lstStyle/>
            <a:p>
              <a:endParaRPr lang="en-US"/>
            </a:p>
          </p:txBody>
        </p:sp>
        <p:sp>
          <p:nvSpPr>
            <p:cNvPr id="16" name="TextBox 16"/>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ea typeface="Aileron Ultra-Bold"/>
                  <a:cs typeface="Aileron Ultra-Bold"/>
                  <a:sym typeface="Aileron Ultra-Bold"/>
                </a:rPr>
                <a:t>1</a:t>
              </a:r>
            </a:p>
          </p:txBody>
        </p:sp>
      </p:grpSp>
      <p:grpSp>
        <p:nvGrpSpPr>
          <p:cNvPr id="17" name="Group 17"/>
          <p:cNvGrpSpPr/>
          <p:nvPr/>
        </p:nvGrpSpPr>
        <p:grpSpPr>
          <a:xfrm>
            <a:off x="4414203" y="5799167"/>
            <a:ext cx="2166177" cy="2166177"/>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8B6B4"/>
            </a:solidFill>
          </p:spPr>
          <p:txBody>
            <a:bodyPr/>
            <a:lstStyle/>
            <a:p>
              <a:endParaRPr lang="en-US"/>
            </a:p>
          </p:txBody>
        </p:sp>
        <p:sp>
          <p:nvSpPr>
            <p:cNvPr id="19" name="TextBox 19"/>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ea typeface="Aileron Ultra-Bold"/>
                  <a:cs typeface="Aileron Ultra-Bold"/>
                  <a:sym typeface="Aileron Ultra-Bold"/>
                </a:rPr>
                <a:t>2</a:t>
              </a:r>
            </a:p>
          </p:txBody>
        </p:sp>
      </p:grpSp>
      <p:grpSp>
        <p:nvGrpSpPr>
          <p:cNvPr id="20" name="Group 20"/>
          <p:cNvGrpSpPr/>
          <p:nvPr/>
        </p:nvGrpSpPr>
        <p:grpSpPr>
          <a:xfrm>
            <a:off x="7248512" y="4790795"/>
            <a:ext cx="2166177" cy="216617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37C9EF"/>
            </a:solidFill>
          </p:spPr>
          <p:txBody>
            <a:bodyPr/>
            <a:lstStyle/>
            <a:p>
              <a:endParaRPr lang="en-US"/>
            </a:p>
          </p:txBody>
        </p:sp>
        <p:sp>
          <p:nvSpPr>
            <p:cNvPr id="22" name="TextBox 22"/>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ea typeface="Aileron Ultra-Bold"/>
                  <a:cs typeface="Aileron Ultra-Bold"/>
                  <a:sym typeface="Aileron Ultra-Bold"/>
                </a:rPr>
                <a:t>3</a:t>
              </a:r>
            </a:p>
          </p:txBody>
        </p:sp>
      </p:grpSp>
      <p:grpSp>
        <p:nvGrpSpPr>
          <p:cNvPr id="23" name="Group 23"/>
          <p:cNvGrpSpPr/>
          <p:nvPr/>
        </p:nvGrpSpPr>
        <p:grpSpPr>
          <a:xfrm>
            <a:off x="10164948" y="5407589"/>
            <a:ext cx="2166177" cy="2166177"/>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25" name="TextBox 25"/>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ea typeface="Aileron Ultra-Bold"/>
                  <a:cs typeface="Aileron Ultra-Bold"/>
                  <a:sym typeface="Aileron Ultra-Bold"/>
                </a:rPr>
                <a:t>4</a:t>
              </a:r>
            </a:p>
          </p:txBody>
        </p:sp>
      </p:grpSp>
      <p:grpSp>
        <p:nvGrpSpPr>
          <p:cNvPr id="26" name="Group 26"/>
          <p:cNvGrpSpPr/>
          <p:nvPr/>
        </p:nvGrpSpPr>
        <p:grpSpPr>
          <a:xfrm>
            <a:off x="13600694" y="5799167"/>
            <a:ext cx="2499552" cy="2499552"/>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333DCB">
                    <a:alpha val="100000"/>
                  </a:srgbClr>
                </a:gs>
                <a:gs pos="100000">
                  <a:srgbClr val="C995ED">
                    <a:alpha val="100000"/>
                  </a:srgbClr>
                </a:gs>
              </a:gsLst>
              <a:path path="circle">
                <a:fillToRect r="100000" b="100000"/>
              </a:path>
              <a:tileRect l="-100000" t="-100000"/>
            </a:gradFill>
          </p:spPr>
          <p:txBody>
            <a:bodyPr/>
            <a:lstStyle/>
            <a:p>
              <a:endParaRPr lang="en-US"/>
            </a:p>
          </p:txBody>
        </p:sp>
        <p:sp>
          <p:nvSpPr>
            <p:cNvPr id="28" name="TextBox 28"/>
            <p:cNvSpPr txBox="1"/>
            <p:nvPr/>
          </p:nvSpPr>
          <p:spPr>
            <a:xfrm>
              <a:off x="76200" y="0"/>
              <a:ext cx="660400" cy="736600"/>
            </a:xfrm>
            <a:prstGeom prst="rect">
              <a:avLst/>
            </a:prstGeom>
          </p:spPr>
          <p:txBody>
            <a:bodyPr lIns="50800" tIns="50800" rIns="50800" bIns="50800" rtlCol="0" anchor="ctr"/>
            <a:lstStyle/>
            <a:p>
              <a:pPr algn="ctr">
                <a:lnSpc>
                  <a:spcPts val="5599"/>
                </a:lnSpc>
              </a:pPr>
              <a:r>
                <a:rPr lang="en-US" sz="3999" spc="119">
                  <a:solidFill>
                    <a:srgbClr val="FFFFFF"/>
                  </a:solidFill>
                  <a:latin typeface="Aileron Ultra-Bold"/>
                  <a:ea typeface="Aileron Ultra-Bold"/>
                  <a:cs typeface="Aileron Ultra-Bold"/>
                  <a:sym typeface="Aileron Ultra-Bold"/>
                </a:rPr>
                <a:t>5</a:t>
              </a:r>
            </a:p>
          </p:txBody>
        </p:sp>
      </p:grpSp>
      <p:grpSp>
        <p:nvGrpSpPr>
          <p:cNvPr id="29" name="Group 29"/>
          <p:cNvGrpSpPr>
            <a:grpSpLocks noChangeAspect="1"/>
          </p:cNvGrpSpPr>
          <p:nvPr/>
        </p:nvGrpSpPr>
        <p:grpSpPr>
          <a:xfrm rot="-7228868">
            <a:off x="12172867" y="7181936"/>
            <a:ext cx="848136" cy="570260"/>
            <a:chOff x="0" y="0"/>
            <a:chExt cx="1930400" cy="1297940"/>
          </a:xfrm>
        </p:grpSpPr>
        <p:sp>
          <p:nvSpPr>
            <p:cNvPr id="30" name="Freeform 30"/>
            <p:cNvSpPr/>
            <p:nvPr/>
          </p:nvSpPr>
          <p:spPr>
            <a:xfrm>
              <a:off x="0" y="0"/>
              <a:ext cx="1930400" cy="1297940"/>
            </a:xfrm>
            <a:custGeom>
              <a:avLst/>
              <a:gdLst/>
              <a:ahLst/>
              <a:cxnLst/>
              <a:rect l="l" t="t" r="r" b="b"/>
              <a:pathLst>
                <a:path w="1930400" h="1297940">
                  <a:moveTo>
                    <a:pt x="0" y="0"/>
                  </a:moveTo>
                  <a:lnTo>
                    <a:pt x="965200" y="1297940"/>
                  </a:lnTo>
                  <a:lnTo>
                    <a:pt x="1930400" y="0"/>
                  </a:lnTo>
                  <a:close/>
                </a:path>
              </a:pathLst>
            </a:custGeom>
            <a:solidFill>
              <a:srgbClr val="2C92D5"/>
            </a:solidFill>
          </p:spPr>
          <p:txBody>
            <a:bodyPr/>
            <a:lstStyle/>
            <a:p>
              <a:endParaRPr lang="en-US"/>
            </a:p>
          </p:txBody>
        </p:sp>
      </p:grpSp>
      <p:pic>
        <p:nvPicPr>
          <p:cNvPr id="31" name="Picture 31"/>
          <p:cNvPicPr>
            <a:picLocks noChangeAspect="1"/>
          </p:cNvPicPr>
          <p:nvPr/>
        </p:nvPicPr>
        <p:blipFill>
          <a:blip r:embed="rId13"/>
          <a:srcRect/>
          <a:stretch>
            <a:fillRect/>
          </a:stretch>
        </p:blipFill>
        <p:spPr>
          <a:xfrm>
            <a:off x="14904677" y="3926569"/>
            <a:ext cx="2301328" cy="2301328"/>
          </a:xfrm>
          <a:prstGeom prst="rect">
            <a:avLst/>
          </a:prstGeom>
        </p:spPr>
      </p:pic>
      <p:sp>
        <p:nvSpPr>
          <p:cNvPr id="32" name="TextBox 32"/>
          <p:cNvSpPr txBox="1"/>
          <p:nvPr/>
        </p:nvSpPr>
        <p:spPr>
          <a:xfrm>
            <a:off x="1041939" y="5807209"/>
            <a:ext cx="2827982" cy="1070175"/>
          </a:xfrm>
          <a:prstGeom prst="rect">
            <a:avLst/>
          </a:prstGeom>
        </p:spPr>
        <p:txBody>
          <a:bodyPr lIns="0" tIns="0" rIns="0" bIns="0" rtlCol="0" anchor="t">
            <a:spAutoFit/>
          </a:bodyPr>
          <a:lstStyle/>
          <a:p>
            <a:pPr algn="ctr">
              <a:lnSpc>
                <a:spcPts val="4305"/>
              </a:lnSpc>
            </a:pPr>
            <a:r>
              <a:rPr lang="en-US" sz="3075" spc="92">
                <a:solidFill>
                  <a:srgbClr val="FFFFFF"/>
                </a:solidFill>
                <a:latin typeface="Aileron Bold"/>
                <a:ea typeface="Aileron Bold"/>
                <a:cs typeface="Aileron Bold"/>
                <a:sym typeface="Aileron Bold"/>
              </a:rPr>
              <a:t>User &amp; Device</a:t>
            </a:r>
          </a:p>
          <a:p>
            <a:pPr marL="0" lvl="0" indent="0" algn="ctr">
              <a:lnSpc>
                <a:spcPts val="4305"/>
              </a:lnSpc>
            </a:pPr>
            <a:r>
              <a:rPr lang="en-US" sz="3075" spc="92">
                <a:solidFill>
                  <a:srgbClr val="FFFFFF"/>
                </a:solidFill>
                <a:latin typeface="Aileron Bold"/>
                <a:ea typeface="Aileron Bold"/>
                <a:cs typeface="Aileron Bold"/>
                <a:sym typeface="Aileron Bold"/>
              </a:rPr>
              <a:t>Registration</a:t>
            </a:r>
          </a:p>
        </p:txBody>
      </p:sp>
      <p:sp>
        <p:nvSpPr>
          <p:cNvPr id="33" name="TextBox 33"/>
          <p:cNvSpPr txBox="1"/>
          <p:nvPr/>
        </p:nvSpPr>
        <p:spPr>
          <a:xfrm>
            <a:off x="7532549" y="7030672"/>
            <a:ext cx="1965649" cy="1074293"/>
          </a:xfrm>
          <a:prstGeom prst="rect">
            <a:avLst/>
          </a:prstGeom>
        </p:spPr>
        <p:txBody>
          <a:bodyPr lIns="0" tIns="0" rIns="0" bIns="0" rtlCol="0" anchor="t">
            <a:spAutoFit/>
          </a:bodyPr>
          <a:lstStyle/>
          <a:p>
            <a:pPr marL="0" lvl="0" indent="0" algn="ctr">
              <a:lnSpc>
                <a:spcPts val="4312"/>
              </a:lnSpc>
            </a:pPr>
            <a:r>
              <a:rPr lang="en-US" sz="3080" spc="92">
                <a:solidFill>
                  <a:srgbClr val="FFFFFF"/>
                </a:solidFill>
                <a:latin typeface="Aileron Bold"/>
                <a:ea typeface="Aileron Bold"/>
                <a:cs typeface="Aileron Bold"/>
                <a:sym typeface="Aileron Bold"/>
              </a:rPr>
              <a:t>Make a new goal</a:t>
            </a:r>
          </a:p>
        </p:txBody>
      </p:sp>
      <p:sp>
        <p:nvSpPr>
          <p:cNvPr id="34" name="TextBox 34"/>
          <p:cNvSpPr txBox="1"/>
          <p:nvPr/>
        </p:nvSpPr>
        <p:spPr>
          <a:xfrm>
            <a:off x="13883700" y="4541333"/>
            <a:ext cx="1965649" cy="1074293"/>
          </a:xfrm>
          <a:prstGeom prst="rect">
            <a:avLst/>
          </a:prstGeom>
        </p:spPr>
        <p:txBody>
          <a:bodyPr lIns="0" tIns="0" rIns="0" bIns="0" rtlCol="0" anchor="t">
            <a:spAutoFit/>
          </a:bodyPr>
          <a:lstStyle/>
          <a:p>
            <a:pPr marL="0" lvl="0" indent="0" algn="ctr">
              <a:lnSpc>
                <a:spcPts val="4312"/>
              </a:lnSpc>
            </a:pPr>
            <a:r>
              <a:rPr lang="en-US" sz="3080" spc="92">
                <a:solidFill>
                  <a:srgbClr val="FFFFFF"/>
                </a:solidFill>
                <a:latin typeface="Aileron Bold"/>
                <a:ea typeface="Aileron Bold"/>
                <a:cs typeface="Aileron Bold"/>
                <a:sym typeface="Aileron Bold"/>
              </a:rPr>
              <a:t>Earn or lose</a:t>
            </a:r>
          </a:p>
        </p:txBody>
      </p:sp>
      <p:sp>
        <p:nvSpPr>
          <p:cNvPr id="35" name="TextBox 35"/>
          <p:cNvSpPr txBox="1"/>
          <p:nvPr/>
        </p:nvSpPr>
        <p:spPr>
          <a:xfrm>
            <a:off x="4614732" y="4106478"/>
            <a:ext cx="1965649" cy="1617218"/>
          </a:xfrm>
          <a:prstGeom prst="rect">
            <a:avLst/>
          </a:prstGeom>
        </p:spPr>
        <p:txBody>
          <a:bodyPr lIns="0" tIns="0" rIns="0" bIns="0" rtlCol="0" anchor="t">
            <a:spAutoFit/>
          </a:bodyPr>
          <a:lstStyle/>
          <a:p>
            <a:pPr marL="0" lvl="0" indent="0" algn="ctr">
              <a:lnSpc>
                <a:spcPts val="4312"/>
              </a:lnSpc>
            </a:pPr>
            <a:r>
              <a:rPr lang="en-US" sz="3080" spc="92">
                <a:solidFill>
                  <a:srgbClr val="FFFFFF"/>
                </a:solidFill>
                <a:latin typeface="Aileron Bold"/>
                <a:ea typeface="Aileron Bold"/>
                <a:cs typeface="Aileron Bold"/>
                <a:sym typeface="Aileron Bold"/>
              </a:rPr>
              <a:t>Personal&amp;Physical info</a:t>
            </a:r>
          </a:p>
        </p:txBody>
      </p:sp>
      <p:sp>
        <p:nvSpPr>
          <p:cNvPr id="36" name="TextBox 36"/>
          <p:cNvSpPr txBox="1"/>
          <p:nvPr/>
        </p:nvSpPr>
        <p:spPr>
          <a:xfrm>
            <a:off x="10339337" y="4812795"/>
            <a:ext cx="1965649" cy="531368"/>
          </a:xfrm>
          <a:prstGeom prst="rect">
            <a:avLst/>
          </a:prstGeom>
        </p:spPr>
        <p:txBody>
          <a:bodyPr lIns="0" tIns="0" rIns="0" bIns="0" rtlCol="0" anchor="t">
            <a:spAutoFit/>
          </a:bodyPr>
          <a:lstStyle/>
          <a:p>
            <a:pPr marL="0" lvl="0" indent="0" algn="ctr">
              <a:lnSpc>
                <a:spcPts val="4312"/>
              </a:lnSpc>
            </a:pPr>
            <a:r>
              <a:rPr lang="en-US" sz="3080" spc="92">
                <a:solidFill>
                  <a:srgbClr val="FFFFFF"/>
                </a:solidFill>
                <a:latin typeface="Aileron Bold"/>
                <a:ea typeface="Aileron Bold"/>
                <a:cs typeface="Aileron Bold"/>
                <a:sym typeface="Aileron Bold"/>
              </a:rPr>
              <a:t>RUN</a:t>
            </a:r>
          </a:p>
        </p:txBody>
      </p:sp>
      <p:grpSp>
        <p:nvGrpSpPr>
          <p:cNvPr id="37" name="Group 37"/>
          <p:cNvGrpSpPr/>
          <p:nvPr/>
        </p:nvGrpSpPr>
        <p:grpSpPr>
          <a:xfrm>
            <a:off x="11106207" y="1189793"/>
            <a:ext cx="2166177" cy="2166177"/>
            <a:chOff x="0" y="0"/>
            <a:chExt cx="812800" cy="812800"/>
          </a:xfrm>
        </p:grpSpPr>
        <p:sp>
          <p:nvSpPr>
            <p:cNvPr id="38" name="Freeform 3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4FCDCC"/>
            </a:solidFill>
          </p:spPr>
          <p:txBody>
            <a:bodyPr/>
            <a:lstStyle/>
            <a:p>
              <a:endParaRPr lang="en-US"/>
            </a:p>
          </p:txBody>
        </p:sp>
        <p:sp>
          <p:nvSpPr>
            <p:cNvPr id="39" name="TextBox 39"/>
            <p:cNvSpPr txBox="1"/>
            <p:nvPr/>
          </p:nvSpPr>
          <p:spPr>
            <a:xfrm>
              <a:off x="76200" y="0"/>
              <a:ext cx="660400" cy="736600"/>
            </a:xfrm>
            <a:prstGeom prst="rect">
              <a:avLst/>
            </a:prstGeom>
          </p:spPr>
          <p:txBody>
            <a:bodyPr lIns="50800" tIns="50800" rIns="50800" bIns="50800" rtlCol="0" anchor="ctr"/>
            <a:lstStyle/>
            <a:p>
              <a:pPr algn="ctr">
                <a:lnSpc>
                  <a:spcPts val="5599"/>
                </a:lnSpc>
              </a:pPr>
              <a:endParaRPr/>
            </a:p>
          </p:txBody>
        </p:sp>
      </p:grpSp>
      <p:pic>
        <p:nvPicPr>
          <p:cNvPr id="40" name="Picture 40"/>
          <p:cNvPicPr>
            <a:picLocks noChangeAspect="1"/>
          </p:cNvPicPr>
          <p:nvPr/>
        </p:nvPicPr>
        <p:blipFill>
          <a:blip r:embed="rId13"/>
          <a:srcRect/>
          <a:stretch>
            <a:fillRect/>
          </a:stretch>
        </p:blipFill>
        <p:spPr>
          <a:xfrm>
            <a:off x="11093264" y="1230281"/>
            <a:ext cx="2301328" cy="2301328"/>
          </a:xfrm>
          <a:prstGeom prst="rect">
            <a:avLst/>
          </a:prstGeom>
        </p:spPr>
      </p:pic>
      <p:sp>
        <p:nvSpPr>
          <p:cNvPr id="41" name="Freeform 41"/>
          <p:cNvSpPr/>
          <p:nvPr/>
        </p:nvSpPr>
        <p:spPr>
          <a:xfrm rot="860190">
            <a:off x="10792992" y="778880"/>
            <a:ext cx="3329876" cy="1664938"/>
          </a:xfrm>
          <a:custGeom>
            <a:avLst/>
            <a:gdLst/>
            <a:ahLst/>
            <a:cxnLst/>
            <a:rect l="l" t="t" r="r" b="b"/>
            <a:pathLst>
              <a:path w="3329876" h="1664938">
                <a:moveTo>
                  <a:pt x="0" y="0"/>
                </a:moveTo>
                <a:lnTo>
                  <a:pt x="3329876" y="0"/>
                </a:lnTo>
                <a:lnTo>
                  <a:pt x="3329876" y="1664938"/>
                </a:lnTo>
                <a:lnTo>
                  <a:pt x="0" y="16649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2" name="TextBox 42"/>
          <p:cNvSpPr txBox="1"/>
          <p:nvPr/>
        </p:nvSpPr>
        <p:spPr>
          <a:xfrm>
            <a:off x="13057769" y="1931569"/>
            <a:ext cx="5691065" cy="606425"/>
          </a:xfrm>
          <a:prstGeom prst="rect">
            <a:avLst/>
          </a:prstGeom>
        </p:spPr>
        <p:txBody>
          <a:bodyPr lIns="0" tIns="0" rIns="0" bIns="0" rtlCol="0" anchor="t">
            <a:spAutoFit/>
          </a:bodyPr>
          <a:lstStyle/>
          <a:p>
            <a:pPr marL="0" lvl="0" indent="0" algn="ctr">
              <a:lnSpc>
                <a:spcPts val="4900"/>
              </a:lnSpc>
            </a:pPr>
            <a:r>
              <a:rPr lang="en-US" sz="3500" spc="105">
                <a:solidFill>
                  <a:srgbClr val="FFFFFF"/>
                </a:solidFill>
                <a:latin typeface="Aileron Bold"/>
                <a:ea typeface="Aileron Bold"/>
                <a:cs typeface="Aileron Bold"/>
                <a:sym typeface="Aileron Bold"/>
              </a:rPr>
              <a:t>Challenges &amp; Events</a:t>
            </a:r>
          </a:p>
        </p:txBody>
      </p:sp>
      <p:grpSp>
        <p:nvGrpSpPr>
          <p:cNvPr id="43" name="Group 43"/>
          <p:cNvGrpSpPr/>
          <p:nvPr/>
        </p:nvGrpSpPr>
        <p:grpSpPr>
          <a:xfrm>
            <a:off x="221475" y="7147930"/>
            <a:ext cx="7238790" cy="3139070"/>
            <a:chOff x="0" y="0"/>
            <a:chExt cx="9651720" cy="4185427"/>
          </a:xfrm>
        </p:grpSpPr>
        <p:grpSp>
          <p:nvGrpSpPr>
            <p:cNvPr id="44" name="Group 44"/>
            <p:cNvGrpSpPr/>
            <p:nvPr/>
          </p:nvGrpSpPr>
          <p:grpSpPr>
            <a:xfrm>
              <a:off x="739047" y="1089885"/>
              <a:ext cx="2888236" cy="2888236"/>
              <a:chOff x="0" y="0"/>
              <a:chExt cx="812800" cy="812800"/>
            </a:xfrm>
          </p:grpSpPr>
          <p:sp>
            <p:nvSpPr>
              <p:cNvPr id="45" name="Freeform 4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C92D5"/>
              </a:solidFill>
            </p:spPr>
            <p:txBody>
              <a:bodyPr/>
              <a:lstStyle/>
              <a:p>
                <a:endParaRPr lang="en-US"/>
              </a:p>
            </p:txBody>
          </p:sp>
          <p:sp>
            <p:nvSpPr>
              <p:cNvPr id="46" name="TextBox 46"/>
              <p:cNvSpPr txBox="1"/>
              <p:nvPr/>
            </p:nvSpPr>
            <p:spPr>
              <a:xfrm>
                <a:off x="76200" y="0"/>
                <a:ext cx="660400" cy="736600"/>
              </a:xfrm>
              <a:prstGeom prst="rect">
                <a:avLst/>
              </a:prstGeom>
            </p:spPr>
            <p:txBody>
              <a:bodyPr lIns="50800" tIns="50800" rIns="50800" bIns="50800" rtlCol="0" anchor="ctr"/>
              <a:lstStyle/>
              <a:p>
                <a:pPr algn="ctr">
                  <a:lnSpc>
                    <a:spcPts val="5599"/>
                  </a:lnSpc>
                </a:pPr>
                <a:endParaRPr/>
              </a:p>
            </p:txBody>
          </p:sp>
        </p:grpSp>
        <p:pic>
          <p:nvPicPr>
            <p:cNvPr id="47" name="Picture 47"/>
            <p:cNvPicPr>
              <a:picLocks noChangeAspect="1"/>
            </p:cNvPicPr>
            <p:nvPr/>
          </p:nvPicPr>
          <p:blipFill>
            <a:blip r:embed="rId13"/>
            <a:srcRect/>
            <a:stretch>
              <a:fillRect/>
            </a:stretch>
          </p:blipFill>
          <p:spPr>
            <a:xfrm>
              <a:off x="606074" y="1116990"/>
              <a:ext cx="3068437" cy="3068437"/>
            </a:xfrm>
            <a:prstGeom prst="rect">
              <a:avLst/>
            </a:prstGeom>
          </p:spPr>
        </p:pic>
        <p:sp>
          <p:nvSpPr>
            <p:cNvPr id="48" name="Freeform 48"/>
            <p:cNvSpPr/>
            <p:nvPr/>
          </p:nvSpPr>
          <p:spPr>
            <a:xfrm rot="860190">
              <a:off x="205712" y="515122"/>
              <a:ext cx="4439835" cy="2219917"/>
            </a:xfrm>
            <a:custGeom>
              <a:avLst/>
              <a:gdLst/>
              <a:ahLst/>
              <a:cxnLst/>
              <a:rect l="l" t="t" r="r" b="b"/>
              <a:pathLst>
                <a:path w="4439835" h="2219917">
                  <a:moveTo>
                    <a:pt x="0" y="0"/>
                  </a:moveTo>
                  <a:lnTo>
                    <a:pt x="4439835" y="0"/>
                  </a:lnTo>
                  <a:lnTo>
                    <a:pt x="4439835" y="2219917"/>
                  </a:lnTo>
                  <a:lnTo>
                    <a:pt x="0" y="221991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49" name="TextBox 49"/>
            <p:cNvSpPr txBox="1"/>
            <p:nvPr/>
          </p:nvSpPr>
          <p:spPr>
            <a:xfrm>
              <a:off x="2063633" y="2124021"/>
              <a:ext cx="7588087" cy="783167"/>
            </a:xfrm>
            <a:prstGeom prst="rect">
              <a:avLst/>
            </a:prstGeom>
          </p:spPr>
          <p:txBody>
            <a:bodyPr lIns="0" tIns="0" rIns="0" bIns="0" rtlCol="0" anchor="t">
              <a:spAutoFit/>
            </a:bodyPr>
            <a:lstStyle/>
            <a:p>
              <a:pPr marL="0" lvl="0" indent="0" algn="ctr">
                <a:lnSpc>
                  <a:spcPts val="4900"/>
                </a:lnSpc>
              </a:pPr>
              <a:r>
                <a:rPr lang="en-US" sz="3500" spc="105">
                  <a:solidFill>
                    <a:srgbClr val="FFFFFF"/>
                  </a:solidFill>
                  <a:latin typeface="Aileron Bold"/>
                  <a:ea typeface="Aileron Bold"/>
                  <a:cs typeface="Aileron Bold"/>
                  <a:sym typeface="Aileron Bold"/>
                </a:rPr>
                <a:t>Community</a:t>
              </a:r>
            </a:p>
          </p:txBody>
        </p:sp>
      </p:grpSp>
      <p:grpSp>
        <p:nvGrpSpPr>
          <p:cNvPr id="50" name="Group 50"/>
          <p:cNvGrpSpPr/>
          <p:nvPr/>
        </p:nvGrpSpPr>
        <p:grpSpPr>
          <a:xfrm>
            <a:off x="9414689" y="8298719"/>
            <a:ext cx="2499552" cy="2499552"/>
            <a:chOff x="0" y="0"/>
            <a:chExt cx="812800" cy="812800"/>
          </a:xfrm>
        </p:grpSpPr>
        <p:sp>
          <p:nvSpPr>
            <p:cNvPr id="51" name="Freeform 5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FE4FF"/>
            </a:solidFill>
          </p:spPr>
          <p:txBody>
            <a:bodyPr/>
            <a:lstStyle/>
            <a:p>
              <a:endParaRPr lang="en-US"/>
            </a:p>
          </p:txBody>
        </p:sp>
        <p:sp>
          <p:nvSpPr>
            <p:cNvPr id="52" name="TextBox 52"/>
            <p:cNvSpPr txBox="1"/>
            <p:nvPr/>
          </p:nvSpPr>
          <p:spPr>
            <a:xfrm>
              <a:off x="76200" y="0"/>
              <a:ext cx="660400" cy="736600"/>
            </a:xfrm>
            <a:prstGeom prst="rect">
              <a:avLst/>
            </a:prstGeom>
          </p:spPr>
          <p:txBody>
            <a:bodyPr lIns="50800" tIns="50800" rIns="50800" bIns="50800" rtlCol="0" anchor="ctr"/>
            <a:lstStyle/>
            <a:p>
              <a:pPr algn="ctr">
                <a:lnSpc>
                  <a:spcPts val="5599"/>
                </a:lnSpc>
              </a:pPr>
              <a:endParaRPr/>
            </a:p>
          </p:txBody>
        </p:sp>
      </p:grpSp>
      <p:pic>
        <p:nvPicPr>
          <p:cNvPr id="53" name="Picture 53"/>
          <p:cNvPicPr>
            <a:picLocks noChangeAspect="1"/>
          </p:cNvPicPr>
          <p:nvPr/>
        </p:nvPicPr>
        <p:blipFill>
          <a:blip r:embed="rId13"/>
          <a:srcRect/>
          <a:stretch>
            <a:fillRect/>
          </a:stretch>
        </p:blipFill>
        <p:spPr>
          <a:xfrm>
            <a:off x="9513801" y="8349597"/>
            <a:ext cx="2301328" cy="2301328"/>
          </a:xfrm>
          <a:prstGeom prst="rect">
            <a:avLst/>
          </a:prstGeom>
        </p:spPr>
      </p:pic>
      <p:sp>
        <p:nvSpPr>
          <p:cNvPr id="54" name="TextBox 54"/>
          <p:cNvSpPr txBox="1"/>
          <p:nvPr/>
        </p:nvSpPr>
        <p:spPr>
          <a:xfrm>
            <a:off x="11038167" y="9207182"/>
            <a:ext cx="5691065" cy="606425"/>
          </a:xfrm>
          <a:prstGeom prst="rect">
            <a:avLst/>
          </a:prstGeom>
        </p:spPr>
        <p:txBody>
          <a:bodyPr lIns="0" tIns="0" rIns="0" bIns="0" rtlCol="0" anchor="t">
            <a:spAutoFit/>
          </a:bodyPr>
          <a:lstStyle/>
          <a:p>
            <a:pPr marL="0" lvl="0" indent="0" algn="ctr">
              <a:lnSpc>
                <a:spcPts val="4900"/>
              </a:lnSpc>
            </a:pPr>
            <a:r>
              <a:rPr lang="en-US" sz="3500" spc="105">
                <a:solidFill>
                  <a:srgbClr val="FFFFFF"/>
                </a:solidFill>
                <a:latin typeface="Aileron Bold"/>
                <a:ea typeface="Aileron Bold"/>
                <a:cs typeface="Aileron Bold"/>
                <a:sym typeface="Aileron Bold"/>
              </a:rPr>
              <a:t>Daily motivation</a:t>
            </a:r>
          </a:p>
        </p:txBody>
      </p:sp>
      <p:sp>
        <p:nvSpPr>
          <p:cNvPr id="55" name="Freeform 55"/>
          <p:cNvSpPr/>
          <p:nvPr/>
        </p:nvSpPr>
        <p:spPr>
          <a:xfrm rot="-5400000">
            <a:off x="8213780" y="8799217"/>
            <a:ext cx="2997112" cy="1498556"/>
          </a:xfrm>
          <a:custGeom>
            <a:avLst/>
            <a:gdLst/>
            <a:ahLst/>
            <a:cxnLst/>
            <a:rect l="l" t="t" r="r" b="b"/>
            <a:pathLst>
              <a:path w="2997112" h="1498556">
                <a:moveTo>
                  <a:pt x="0" y="0"/>
                </a:moveTo>
                <a:lnTo>
                  <a:pt x="2997112" y="0"/>
                </a:lnTo>
                <a:lnTo>
                  <a:pt x="2997112" y="1498556"/>
                </a:lnTo>
                <a:lnTo>
                  <a:pt x="0" y="149855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FFFFFF">
                <a:alpha val="100000"/>
              </a:srgbClr>
            </a:gs>
            <a:gs pos="100000">
              <a:srgbClr val="F1F1F1">
                <a:alpha val="100000"/>
              </a:srgbClr>
            </a:gs>
          </a:gsLst>
          <a:lin ang="2700000"/>
        </a:gradFill>
        <a:effectLst/>
      </p:bgPr>
    </p:bg>
    <p:spTree>
      <p:nvGrpSpPr>
        <p:cNvPr id="1" name=""/>
        <p:cNvGrpSpPr/>
        <p:nvPr/>
      </p:nvGrpSpPr>
      <p:grpSpPr>
        <a:xfrm>
          <a:off x="0" y="0"/>
          <a:ext cx="0" cy="0"/>
          <a:chOff x="0" y="0"/>
          <a:chExt cx="0" cy="0"/>
        </a:xfrm>
      </p:grpSpPr>
      <p:sp>
        <p:nvSpPr>
          <p:cNvPr id="2" name="Freeform 2"/>
          <p:cNvSpPr/>
          <p:nvPr/>
        </p:nvSpPr>
        <p:spPr>
          <a:xfrm>
            <a:off x="2357382" y="-342169"/>
            <a:ext cx="13573236" cy="9600469"/>
          </a:xfrm>
          <a:custGeom>
            <a:avLst/>
            <a:gdLst/>
            <a:ahLst/>
            <a:cxnLst/>
            <a:rect l="l" t="t" r="r" b="b"/>
            <a:pathLst>
              <a:path w="13573236" h="9600469">
                <a:moveTo>
                  <a:pt x="0" y="0"/>
                </a:moveTo>
                <a:lnTo>
                  <a:pt x="13573236" y="0"/>
                </a:lnTo>
                <a:lnTo>
                  <a:pt x="13573236" y="9600469"/>
                </a:lnTo>
                <a:lnTo>
                  <a:pt x="0" y="9600469"/>
                </a:lnTo>
                <a:lnTo>
                  <a:pt x="0" y="0"/>
                </a:lnTo>
                <a:close/>
              </a:path>
            </a:pathLst>
          </a:custGeom>
          <a:blipFill>
            <a:blip r:embed="rId2"/>
            <a:stretch>
              <a:fillRect b="-13104"/>
            </a:stretch>
          </a:blipFill>
        </p:spPr>
        <p:txBody>
          <a:bodyPr/>
          <a:lstStyle/>
          <a:p>
            <a:endParaRPr lang="en-US"/>
          </a:p>
        </p:txBody>
      </p:sp>
      <p:sp>
        <p:nvSpPr>
          <p:cNvPr id="3" name="TextBox 3"/>
          <p:cNvSpPr txBox="1"/>
          <p:nvPr/>
        </p:nvSpPr>
        <p:spPr>
          <a:xfrm>
            <a:off x="307519" y="9268262"/>
            <a:ext cx="16543431" cy="1018738"/>
          </a:xfrm>
          <a:prstGeom prst="rect">
            <a:avLst/>
          </a:prstGeom>
        </p:spPr>
        <p:txBody>
          <a:bodyPr lIns="0" tIns="0" rIns="0" bIns="0" rtlCol="0" anchor="t">
            <a:spAutoFit/>
          </a:bodyPr>
          <a:lstStyle/>
          <a:p>
            <a:pPr algn="l">
              <a:lnSpc>
                <a:spcPts val="7777"/>
              </a:lnSpc>
            </a:pPr>
            <a:r>
              <a:rPr lang="en-US" sz="7478">
                <a:solidFill>
                  <a:srgbClr val="000000"/>
                </a:solidFill>
                <a:latin typeface="Disket Mono Bold"/>
                <a:ea typeface="Disket Mono Bold"/>
                <a:cs typeface="Disket Mono Bold"/>
                <a:sym typeface="Disket Mono Bold"/>
              </a:rPr>
              <a:t>why iot and blockchain?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25559" b="-9085"/>
            </a:stretch>
          </a:blipFill>
        </p:spPr>
        <p:txBody>
          <a:bodyPr/>
          <a:lstStyle/>
          <a:p>
            <a:endParaRPr lang="en-US"/>
          </a:p>
        </p:txBody>
      </p:sp>
      <p:sp>
        <p:nvSpPr>
          <p:cNvPr id="3" name="TextBox 3"/>
          <p:cNvSpPr txBox="1"/>
          <p:nvPr/>
        </p:nvSpPr>
        <p:spPr>
          <a:xfrm>
            <a:off x="303656" y="549918"/>
            <a:ext cx="11553532" cy="2004855"/>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iot+</a:t>
            </a:r>
          </a:p>
          <a:p>
            <a:pPr algn="l">
              <a:lnSpc>
                <a:spcPts val="7777"/>
              </a:lnSpc>
            </a:pPr>
            <a:r>
              <a:rPr lang="en-US" sz="7478">
                <a:solidFill>
                  <a:srgbClr val="FFFFFF"/>
                </a:solidFill>
                <a:latin typeface="Disket Mono Bold"/>
                <a:ea typeface="Disket Mono Bold"/>
                <a:cs typeface="Disket Mono Bold"/>
                <a:sym typeface="Disket Mono Bold"/>
              </a:rPr>
              <a:t>blockchain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D0A4D">
                <a:alpha val="100000"/>
              </a:srgbClr>
            </a:gs>
            <a:gs pos="100000">
              <a:srgbClr val="1D1B7D">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859150">
            <a:off x="-6494712" y="5898576"/>
            <a:ext cx="11608030" cy="13042730"/>
          </a:xfrm>
          <a:custGeom>
            <a:avLst/>
            <a:gdLst/>
            <a:ahLst/>
            <a:cxnLst/>
            <a:rect l="l" t="t" r="r" b="b"/>
            <a:pathLst>
              <a:path w="11608030" h="13042730">
                <a:moveTo>
                  <a:pt x="0" y="0"/>
                </a:moveTo>
                <a:lnTo>
                  <a:pt x="11608030" y="0"/>
                </a:lnTo>
                <a:lnTo>
                  <a:pt x="11608030" y="13042730"/>
                </a:lnTo>
                <a:lnTo>
                  <a:pt x="0" y="13042730"/>
                </a:lnTo>
                <a:lnTo>
                  <a:pt x="0" y="0"/>
                </a:lnTo>
                <a:close/>
              </a:path>
            </a:pathLst>
          </a:custGeom>
          <a:blipFill>
            <a:blip r:embed="rId2"/>
            <a:stretch>
              <a:fillRect/>
            </a:stretch>
          </a:blipFill>
        </p:spPr>
        <p:txBody>
          <a:bodyPr/>
          <a:lstStyle/>
          <a:p>
            <a:endParaRPr lang="en-US"/>
          </a:p>
        </p:txBody>
      </p:sp>
      <p:sp>
        <p:nvSpPr>
          <p:cNvPr id="3" name="Freeform 3"/>
          <p:cNvSpPr/>
          <p:nvPr/>
        </p:nvSpPr>
        <p:spPr>
          <a:xfrm>
            <a:off x="-2230197" y="7760341"/>
            <a:ext cx="9092142" cy="2390030"/>
          </a:xfrm>
          <a:custGeom>
            <a:avLst/>
            <a:gdLst/>
            <a:ahLst/>
            <a:cxnLst/>
            <a:rect l="l" t="t" r="r" b="b"/>
            <a:pathLst>
              <a:path w="9092142" h="2390030">
                <a:moveTo>
                  <a:pt x="0" y="0"/>
                </a:moveTo>
                <a:lnTo>
                  <a:pt x="9092141" y="0"/>
                </a:lnTo>
                <a:lnTo>
                  <a:pt x="9092141" y="2390029"/>
                </a:lnTo>
                <a:lnTo>
                  <a:pt x="0" y="2390029"/>
                </a:lnTo>
                <a:lnTo>
                  <a:pt x="0" y="0"/>
                </a:lnTo>
                <a:close/>
              </a:path>
            </a:pathLst>
          </a:custGeom>
          <a:blipFill>
            <a:blip r:embed="rId3">
              <a:alphaModFix amt="27000"/>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rot="-6837458">
            <a:off x="-2153849" y="4710460"/>
            <a:ext cx="8200276" cy="7616006"/>
          </a:xfrm>
          <a:custGeom>
            <a:avLst/>
            <a:gdLst/>
            <a:ahLst/>
            <a:cxnLst/>
            <a:rect l="l" t="t" r="r" b="b"/>
            <a:pathLst>
              <a:path w="8200276" h="7616006">
                <a:moveTo>
                  <a:pt x="0" y="0"/>
                </a:moveTo>
                <a:lnTo>
                  <a:pt x="8200276" y="0"/>
                </a:lnTo>
                <a:lnTo>
                  <a:pt x="8200276" y="7616006"/>
                </a:lnTo>
                <a:lnTo>
                  <a:pt x="0" y="7616006"/>
                </a:lnTo>
                <a:lnTo>
                  <a:pt x="0" y="0"/>
                </a:lnTo>
                <a:close/>
              </a:path>
            </a:pathLst>
          </a:custGeom>
          <a:blipFill>
            <a:blip r:embed="rId5"/>
            <a:stretch>
              <a:fillRect/>
            </a:stretch>
          </a:blipFill>
        </p:spPr>
        <p:txBody>
          <a:bodyPr/>
          <a:lstStyle/>
          <a:p>
            <a:endParaRPr lang="en-US"/>
          </a:p>
        </p:txBody>
      </p:sp>
      <p:sp>
        <p:nvSpPr>
          <p:cNvPr id="5" name="TextBox 5"/>
          <p:cNvSpPr txBox="1"/>
          <p:nvPr/>
        </p:nvSpPr>
        <p:spPr>
          <a:xfrm>
            <a:off x="2153389" y="2920846"/>
            <a:ext cx="7253330" cy="8758629"/>
          </a:xfrm>
          <a:prstGeom prst="rect">
            <a:avLst/>
          </a:prstGeom>
        </p:spPr>
        <p:txBody>
          <a:bodyPr lIns="0" tIns="0" rIns="0" bIns="0" rtlCol="0" anchor="t">
            <a:spAutoFit/>
          </a:bodyPr>
          <a:lstStyle/>
          <a:p>
            <a:pPr algn="just">
              <a:lnSpc>
                <a:spcPts val="6317"/>
              </a:lnSpc>
            </a:pPr>
            <a:r>
              <a:rPr lang="en-US" sz="4512">
                <a:solidFill>
                  <a:srgbClr val="FFFFFF"/>
                </a:solidFill>
                <a:latin typeface="Montserrat Medium"/>
                <a:ea typeface="Montserrat Medium"/>
                <a:cs typeface="Montserrat Medium"/>
                <a:sym typeface="Montserrat Medium"/>
              </a:rPr>
              <a:t>Main parts of device :</a:t>
            </a:r>
          </a:p>
          <a:p>
            <a:pPr algn="just">
              <a:lnSpc>
                <a:spcPts val="6317"/>
              </a:lnSpc>
            </a:pPr>
            <a:endParaRPr lang="en-US" sz="4512">
              <a:solidFill>
                <a:srgbClr val="FFFFFF"/>
              </a:solidFill>
              <a:latin typeface="Montserrat Medium"/>
              <a:ea typeface="Montserrat Medium"/>
              <a:cs typeface="Montserrat Medium"/>
              <a:sym typeface="Montserrat Medium"/>
            </a:endParaRP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Display</a:t>
            </a: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Microproccesor</a:t>
            </a: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Memory</a:t>
            </a: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Batery</a:t>
            </a: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Sensors</a:t>
            </a:r>
          </a:p>
          <a:p>
            <a:pPr marL="974321" lvl="1" indent="-487160" algn="just">
              <a:lnSpc>
                <a:spcPts val="6317"/>
              </a:lnSpc>
              <a:buFont typeface="Arial"/>
              <a:buChar char="•"/>
            </a:pPr>
            <a:r>
              <a:rPr lang="en-US" sz="4512">
                <a:solidFill>
                  <a:srgbClr val="FFFFFF"/>
                </a:solidFill>
                <a:latin typeface="Montserrat Medium"/>
                <a:ea typeface="Montserrat Medium"/>
                <a:cs typeface="Montserrat Medium"/>
                <a:sym typeface="Montserrat Medium"/>
              </a:rPr>
              <a:t>Wirelles technologies</a:t>
            </a:r>
          </a:p>
          <a:p>
            <a:pPr algn="just">
              <a:lnSpc>
                <a:spcPts val="6317"/>
              </a:lnSpc>
            </a:pPr>
            <a:endParaRPr lang="en-US" sz="4512">
              <a:solidFill>
                <a:srgbClr val="FFFFFF"/>
              </a:solidFill>
              <a:latin typeface="Montserrat Medium"/>
              <a:ea typeface="Montserrat Medium"/>
              <a:cs typeface="Montserrat Medium"/>
              <a:sym typeface="Montserrat Medium"/>
            </a:endParaRPr>
          </a:p>
          <a:p>
            <a:pPr algn="just">
              <a:lnSpc>
                <a:spcPts val="6317"/>
              </a:lnSpc>
            </a:pPr>
            <a:endParaRPr lang="en-US" sz="4512">
              <a:solidFill>
                <a:srgbClr val="FFFFFF"/>
              </a:solidFill>
              <a:latin typeface="Montserrat Medium"/>
              <a:ea typeface="Montserrat Medium"/>
              <a:cs typeface="Montserrat Medium"/>
              <a:sym typeface="Montserrat Medium"/>
            </a:endParaRPr>
          </a:p>
          <a:p>
            <a:pPr algn="just">
              <a:lnSpc>
                <a:spcPts val="6317"/>
              </a:lnSpc>
            </a:pPr>
            <a:endParaRPr lang="en-US" sz="4512">
              <a:solidFill>
                <a:srgbClr val="FFFFFF"/>
              </a:solidFill>
              <a:latin typeface="Montserrat Medium"/>
              <a:ea typeface="Montserrat Medium"/>
              <a:cs typeface="Montserrat Medium"/>
              <a:sym typeface="Montserrat Medium"/>
            </a:endParaRPr>
          </a:p>
        </p:txBody>
      </p:sp>
      <p:grpSp>
        <p:nvGrpSpPr>
          <p:cNvPr id="6" name="Group 6"/>
          <p:cNvGrpSpPr/>
          <p:nvPr/>
        </p:nvGrpSpPr>
        <p:grpSpPr>
          <a:xfrm>
            <a:off x="-474585" y="0"/>
            <a:ext cx="16678452" cy="3006571"/>
            <a:chOff x="0" y="0"/>
            <a:chExt cx="22237935" cy="4008761"/>
          </a:xfrm>
        </p:grpSpPr>
        <p:sp>
          <p:nvSpPr>
            <p:cNvPr id="7" name="TextBox 7"/>
            <p:cNvSpPr txBox="1"/>
            <p:nvPr/>
          </p:nvSpPr>
          <p:spPr>
            <a:xfrm>
              <a:off x="3720612" y="709272"/>
              <a:ext cx="18517324" cy="27045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Hardware implementation flow</a:t>
              </a:r>
            </a:p>
          </p:txBody>
        </p:sp>
        <p:sp>
          <p:nvSpPr>
            <p:cNvPr id="8" name="Freeform 8"/>
            <p:cNvSpPr/>
            <p:nvPr/>
          </p:nvSpPr>
          <p:spPr>
            <a:xfrm>
              <a:off x="0" y="0"/>
              <a:ext cx="4008761" cy="4008761"/>
            </a:xfrm>
            <a:custGeom>
              <a:avLst/>
              <a:gdLst/>
              <a:ahLst/>
              <a:cxnLst/>
              <a:rect l="l" t="t" r="r" b="b"/>
              <a:pathLst>
                <a:path w="4008761" h="4008761">
                  <a:moveTo>
                    <a:pt x="0" y="0"/>
                  </a:moveTo>
                  <a:lnTo>
                    <a:pt x="4008761" y="0"/>
                  </a:lnTo>
                  <a:lnTo>
                    <a:pt x="4008761" y="4008761"/>
                  </a:lnTo>
                  <a:lnTo>
                    <a:pt x="0" y="4008761"/>
                  </a:lnTo>
                  <a:lnTo>
                    <a:pt x="0" y="0"/>
                  </a:lnTo>
                  <a:close/>
                </a:path>
              </a:pathLst>
            </a:custGeom>
            <a:blipFill>
              <a:blip r:embed="rId6"/>
              <a:stretch>
                <a:fillRect/>
              </a:stretch>
            </a:blipFill>
          </p:spPr>
          <p:txBody>
            <a:bodyPr/>
            <a:lstStyle/>
            <a:p>
              <a:endParaRPr lang="en-US"/>
            </a:p>
          </p:txBody>
        </p:sp>
        <p:sp>
          <p:nvSpPr>
            <p:cNvPr id="9" name="TextBox 9"/>
            <p:cNvSpPr txBox="1"/>
            <p:nvPr/>
          </p:nvSpPr>
          <p:spPr>
            <a:xfrm>
              <a:off x="1607293" y="1485900"/>
              <a:ext cx="2113319" cy="1396417"/>
            </a:xfrm>
            <a:prstGeom prst="rect">
              <a:avLst/>
            </a:prstGeom>
          </p:spPr>
          <p:txBody>
            <a:bodyPr lIns="0" tIns="0" rIns="0" bIns="0" rtlCol="0" anchor="t">
              <a:spAutoFit/>
            </a:bodyPr>
            <a:lstStyle/>
            <a:p>
              <a:pPr algn="l">
                <a:lnSpc>
                  <a:spcPts val="7777"/>
                </a:lnSpc>
              </a:pPr>
              <a:r>
                <a:rPr lang="en-US" sz="7478">
                  <a:solidFill>
                    <a:srgbClr val="FFFFFF"/>
                  </a:solidFill>
                  <a:latin typeface="Disket Mono Bold"/>
                  <a:ea typeface="Disket Mono Bold"/>
                  <a:cs typeface="Disket Mono Bold"/>
                  <a:sym typeface="Disket Mono Bold"/>
                </a:rPr>
                <a:t>4.</a:t>
              </a:r>
            </a:p>
          </p:txBody>
        </p:sp>
      </p:grpSp>
      <p:sp>
        <p:nvSpPr>
          <p:cNvPr id="10" name="TextBox 10"/>
          <p:cNvSpPr txBox="1"/>
          <p:nvPr/>
        </p:nvSpPr>
        <p:spPr>
          <a:xfrm>
            <a:off x="9406718" y="4495441"/>
            <a:ext cx="16844105" cy="4762859"/>
          </a:xfrm>
          <a:prstGeom prst="rect">
            <a:avLst/>
          </a:prstGeom>
        </p:spPr>
        <p:txBody>
          <a:bodyPr lIns="0" tIns="0" rIns="0" bIns="0" rtlCol="0" anchor="t">
            <a:spAutoFit/>
          </a:bodyPr>
          <a:lstStyle/>
          <a:p>
            <a:pPr marL="973708" lvl="1" indent="-486854" algn="just">
              <a:lnSpc>
                <a:spcPts val="6313"/>
              </a:lnSpc>
              <a:buFont typeface="Arial"/>
              <a:buChar char="•"/>
            </a:pPr>
            <a:r>
              <a:rPr lang="en-US" sz="4509">
                <a:solidFill>
                  <a:srgbClr val="FFFFFF"/>
                </a:solidFill>
                <a:latin typeface="Montserrat Medium"/>
                <a:ea typeface="Montserrat Medium"/>
                <a:cs typeface="Montserrat Medium"/>
                <a:sym typeface="Montserrat Medium"/>
              </a:rPr>
              <a:t>Communication modules</a:t>
            </a:r>
          </a:p>
          <a:p>
            <a:pPr marL="973708" lvl="1" indent="-486854" algn="just">
              <a:lnSpc>
                <a:spcPts val="6313"/>
              </a:lnSpc>
              <a:buFont typeface="Arial"/>
              <a:buChar char="•"/>
            </a:pPr>
            <a:r>
              <a:rPr lang="en-US" sz="4509">
                <a:solidFill>
                  <a:srgbClr val="FFFFFF"/>
                </a:solidFill>
                <a:latin typeface="Montserrat Medium"/>
                <a:ea typeface="Montserrat Medium"/>
                <a:cs typeface="Montserrat Medium"/>
                <a:sym typeface="Montserrat Medium"/>
              </a:rPr>
              <a:t>Conectors</a:t>
            </a:r>
          </a:p>
          <a:p>
            <a:pPr marL="973708" lvl="1" indent="-486854" algn="just">
              <a:lnSpc>
                <a:spcPts val="6313"/>
              </a:lnSpc>
              <a:buFont typeface="Arial"/>
              <a:buChar char="•"/>
            </a:pPr>
            <a:r>
              <a:rPr lang="en-US" sz="4509">
                <a:solidFill>
                  <a:srgbClr val="FFFFFF"/>
                </a:solidFill>
                <a:latin typeface="Montserrat Medium"/>
                <a:ea typeface="Montserrat Medium"/>
                <a:cs typeface="Montserrat Medium"/>
                <a:sym typeface="Montserrat Medium"/>
              </a:rPr>
              <a:t>OS</a:t>
            </a:r>
          </a:p>
          <a:p>
            <a:pPr marL="973708" lvl="1" indent="-486854" algn="just">
              <a:lnSpc>
                <a:spcPts val="6313"/>
              </a:lnSpc>
              <a:buFont typeface="Arial"/>
              <a:buChar char="•"/>
            </a:pPr>
            <a:r>
              <a:rPr lang="en-US" sz="4509">
                <a:solidFill>
                  <a:srgbClr val="FFFFFF"/>
                </a:solidFill>
                <a:latin typeface="Montserrat Medium"/>
                <a:ea typeface="Montserrat Medium"/>
                <a:cs typeface="Montserrat Medium"/>
                <a:sym typeface="Montserrat Medium"/>
              </a:rPr>
              <a:t>Control components</a:t>
            </a:r>
          </a:p>
          <a:p>
            <a:pPr marL="973708" lvl="1" indent="-486854" algn="just">
              <a:lnSpc>
                <a:spcPts val="6313"/>
              </a:lnSpc>
              <a:buFont typeface="Arial"/>
              <a:buChar char="•"/>
            </a:pPr>
            <a:r>
              <a:rPr lang="en-US" sz="4509">
                <a:solidFill>
                  <a:srgbClr val="FFFFFF"/>
                </a:solidFill>
                <a:latin typeface="Montserrat Medium"/>
                <a:ea typeface="Montserrat Medium"/>
                <a:cs typeface="Montserrat Medium"/>
                <a:sym typeface="Montserrat Medium"/>
              </a:rPr>
              <a:t>Physcial case</a:t>
            </a:r>
          </a:p>
          <a:p>
            <a:pPr algn="just">
              <a:lnSpc>
                <a:spcPts val="6246"/>
              </a:lnSpc>
            </a:pPr>
            <a:endParaRPr lang="en-US" sz="4509">
              <a:solidFill>
                <a:srgbClr val="FFFFFF"/>
              </a:solidFill>
              <a:latin typeface="Montserrat Medium"/>
              <a:ea typeface="Montserrat Medium"/>
              <a:cs typeface="Montserrat Medium"/>
              <a:sym typeface="Montserrat Medium"/>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
        <p:cNvGrpSpPr/>
        <p:nvPr/>
      </p:nvGrpSpPr>
      <p:grpSpPr>
        <a:xfrm>
          <a:off x="0" y="0"/>
          <a:ext cx="0" cy="0"/>
          <a:chOff x="0" y="0"/>
          <a:chExt cx="0" cy="0"/>
        </a:xfrm>
      </p:grpSpPr>
      <p:sp>
        <p:nvSpPr>
          <p:cNvPr id="2" name="Freeform 2"/>
          <p:cNvSpPr/>
          <p:nvPr/>
        </p:nvSpPr>
        <p:spPr>
          <a:xfrm>
            <a:off x="1378058" y="290807"/>
            <a:ext cx="15131088" cy="9705385"/>
          </a:xfrm>
          <a:custGeom>
            <a:avLst/>
            <a:gdLst/>
            <a:ahLst/>
            <a:cxnLst/>
            <a:rect l="l" t="t" r="r" b="b"/>
            <a:pathLst>
              <a:path w="15131088" h="9705385">
                <a:moveTo>
                  <a:pt x="0" y="0"/>
                </a:moveTo>
                <a:lnTo>
                  <a:pt x="15131088" y="0"/>
                </a:lnTo>
                <a:lnTo>
                  <a:pt x="15131088" y="9705386"/>
                </a:lnTo>
                <a:lnTo>
                  <a:pt x="0" y="9705386"/>
                </a:lnTo>
                <a:lnTo>
                  <a:pt x="0" y="0"/>
                </a:lnTo>
                <a:close/>
              </a:path>
            </a:pathLst>
          </a:custGeom>
          <a:blipFill>
            <a:blip r:embed="rId2"/>
            <a:stretch>
              <a:fillRect l="-679" r="-2790" b="-4845"/>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433</Words>
  <Application>Microsoft Office PowerPoint</Application>
  <PresentationFormat>Prilagođavanje</PresentationFormat>
  <Paragraphs>144</Paragraphs>
  <Slides>28</Slides>
  <Notes>0</Notes>
  <HiddenSlides>0</HiddenSlides>
  <MMClips>0</MMClips>
  <ScaleCrop>false</ScaleCrop>
  <HeadingPairs>
    <vt:vector size="6" baseType="variant">
      <vt:variant>
        <vt:lpstr>Korišćeni fontovi</vt:lpstr>
      </vt:variant>
      <vt:variant>
        <vt:i4>13</vt:i4>
      </vt:variant>
      <vt:variant>
        <vt:lpstr>Tema</vt:lpstr>
      </vt:variant>
      <vt:variant>
        <vt:i4>1</vt:i4>
      </vt:variant>
      <vt:variant>
        <vt:lpstr>Naslovi slajdova</vt:lpstr>
      </vt:variant>
      <vt:variant>
        <vt:i4>28</vt:i4>
      </vt:variant>
    </vt:vector>
  </HeadingPairs>
  <TitlesOfParts>
    <vt:vector size="42" baseType="lpstr">
      <vt:lpstr>Arial</vt:lpstr>
      <vt:lpstr>Clear Sans</vt:lpstr>
      <vt:lpstr>HK Grotesk</vt:lpstr>
      <vt:lpstr>Aileron Ultra-Bold</vt:lpstr>
      <vt:lpstr>Aileron Bold</vt:lpstr>
      <vt:lpstr>Disket Mono Bold</vt:lpstr>
      <vt:lpstr>HK Modular</vt:lpstr>
      <vt:lpstr>Montserrat Bold</vt:lpstr>
      <vt:lpstr>HK Grotesk Bold</vt:lpstr>
      <vt:lpstr>Calibri</vt:lpstr>
      <vt:lpstr>Montserrat Medium</vt:lpstr>
      <vt:lpstr>Montserrat</vt:lpstr>
      <vt:lpstr>TT Autonomous Mono Bold</vt:lpstr>
      <vt:lpstr>Office Theme</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lpstr>PowerPoint prezentacija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Revolutionizing Your Mobile Experience</dc:title>
  <cp:lastModifiedBy>Magdalena Obradovic</cp:lastModifiedBy>
  <cp:revision>2</cp:revision>
  <dcterms:created xsi:type="dcterms:W3CDTF">2006-08-16T00:00:00Z</dcterms:created>
  <dcterms:modified xsi:type="dcterms:W3CDTF">2024-08-08T13:37:12Z</dcterms:modified>
  <dc:identifier>DAGNMRMtccg</dc:identifier>
</cp:coreProperties>
</file>